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69" r:id="rId2"/>
    <p:sldId id="257" r:id="rId3"/>
    <p:sldId id="260" r:id="rId4"/>
    <p:sldId id="259" r:id="rId5"/>
    <p:sldId id="258" r:id="rId6"/>
    <p:sldId id="262" r:id="rId7"/>
    <p:sldId id="261"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31" d="100"/>
          <a:sy n="31" d="100"/>
        </p:scale>
        <p:origin x="-216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FD8A33-B1CF-684F-8E4E-64B8BC742C89}" type="datetimeFigureOut">
              <a:rPr lang="en-US" smtClean="0"/>
              <a:t>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2ECD3F-EC17-E847-B0C1-EB8200C1DAAC}" type="slidenum">
              <a:rPr lang="en-US" smtClean="0"/>
              <a:t>‹#›</a:t>
            </a:fld>
            <a:endParaRPr lang="en-US"/>
          </a:p>
        </p:txBody>
      </p:sp>
    </p:spTree>
    <p:extLst>
      <p:ext uri="{BB962C8B-B14F-4D97-AF65-F5344CB8AC3E}">
        <p14:creationId xmlns:p14="http://schemas.microsoft.com/office/powerpoint/2010/main" val="351956443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46947E0-4217-0944-80E8-AED322DA4BEA}" type="slidenum">
              <a:rPr lang="en-US"/>
              <a:pPr eaLnBrk="1" hangingPunct="1"/>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110053D-8AC2-974C-84C2-D00AB69D4665}" type="slidenum">
              <a:rPr lang="en-US"/>
              <a:pPr eaLnBrk="1" hangingPunct="1"/>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gradFill flip="none" rotWithShape="1">
          <a:gsLst>
            <a:gs pos="0">
              <a:schemeClr val="accent4">
                <a:lumMod val="40000"/>
                <a:lumOff val="60000"/>
              </a:schemeClr>
            </a:gs>
            <a:gs pos="42000">
              <a:schemeClr val="accent2">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5F79EF-F5FB-A344-8297-0860DF9F2AE6}" type="datetimeFigureOut">
              <a:rPr lang="en-US" smtClean="0"/>
              <a:t>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2026119716"/>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5F79EF-F5FB-A344-8297-0860DF9F2AE6}" type="datetimeFigureOut">
              <a:rPr lang="en-US" smtClean="0"/>
              <a:t>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3644942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5F79EF-F5FB-A344-8297-0860DF9F2AE6}" type="datetimeFigureOut">
              <a:rPr lang="en-US" smtClean="0"/>
              <a:t>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1029258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5F79EF-F5FB-A344-8297-0860DF9F2AE6}" type="datetimeFigureOut">
              <a:rPr lang="en-US" smtClean="0"/>
              <a:t>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497242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5F79EF-F5FB-A344-8297-0860DF9F2AE6}" type="datetimeFigureOut">
              <a:rPr lang="en-US" smtClean="0"/>
              <a:t>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3475022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5F79EF-F5FB-A344-8297-0860DF9F2AE6}" type="datetimeFigureOut">
              <a:rPr lang="en-US" smtClean="0"/>
              <a:t>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1301976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5F79EF-F5FB-A344-8297-0860DF9F2AE6}" type="datetimeFigureOut">
              <a:rPr lang="en-US" smtClean="0"/>
              <a:t>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3596288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5F79EF-F5FB-A344-8297-0860DF9F2AE6}" type="datetimeFigureOut">
              <a:rPr lang="en-US" smtClean="0"/>
              <a:t>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3530006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5F79EF-F5FB-A344-8297-0860DF9F2AE6}" type="datetimeFigureOut">
              <a:rPr lang="en-US" smtClean="0"/>
              <a:t>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2285603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5F79EF-F5FB-A344-8297-0860DF9F2AE6}" type="datetimeFigureOut">
              <a:rPr lang="en-US" smtClean="0"/>
              <a:t>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1638663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5F79EF-F5FB-A344-8297-0860DF9F2AE6}" type="datetimeFigureOut">
              <a:rPr lang="en-US" smtClean="0"/>
              <a:t>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305346-B6AD-AC40-BDCC-B39A47B1A74E}" type="slidenum">
              <a:rPr lang="en-US" smtClean="0"/>
              <a:t>‹#›</a:t>
            </a:fld>
            <a:endParaRPr lang="en-US"/>
          </a:p>
        </p:txBody>
      </p:sp>
    </p:spTree>
    <p:extLst>
      <p:ext uri="{BB962C8B-B14F-4D97-AF65-F5344CB8AC3E}">
        <p14:creationId xmlns:p14="http://schemas.microsoft.com/office/powerpoint/2010/main" val="26654757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accent2">
                <a:lumMod val="20000"/>
                <a:lumOff val="80000"/>
              </a:schemeClr>
            </a:gs>
            <a:gs pos="100000">
              <a:schemeClr val="bg2">
                <a:shade val="30000"/>
                <a:satMod val="200000"/>
              </a:schemeClr>
            </a:gs>
            <a:gs pos="50000">
              <a:schemeClr val="accent2">
                <a:lumMod val="20000"/>
                <a:lumOff val="80000"/>
              </a:schemeClr>
            </a:gs>
            <a:gs pos="75000">
              <a:schemeClr val="accent2">
                <a:lumMod val="20000"/>
                <a:lumOff val="80000"/>
              </a:schemeClr>
            </a:gs>
            <a:gs pos="87000">
              <a:schemeClr val="accent2">
                <a:lumMod val="20000"/>
                <a:lumOff val="80000"/>
              </a:schemeClr>
            </a:gs>
            <a:gs pos="93000">
              <a:schemeClr val="accent2">
                <a:lumMod val="20000"/>
                <a:lumOff val="80000"/>
              </a:schemeClr>
            </a:gs>
            <a:gs pos="96000">
              <a:schemeClr val="accent2">
                <a:lumMod val="20000"/>
                <a:lumOff val="80000"/>
              </a:schemeClr>
            </a:gs>
            <a:gs pos="98000">
              <a:schemeClr val="accent4">
                <a:lumMod val="20000"/>
                <a:lumOff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5F79EF-F5FB-A344-8297-0860DF9F2AE6}" type="datetimeFigureOut">
              <a:rPr lang="en-US" smtClean="0"/>
              <a:t>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305346-B6AD-AC40-BDCC-B39A47B1A74E}" type="slidenum">
              <a:rPr lang="en-US" smtClean="0"/>
              <a:t>‹#›</a:t>
            </a:fld>
            <a:endParaRPr lang="en-US"/>
          </a:p>
        </p:txBody>
      </p:sp>
    </p:spTree>
    <p:extLst>
      <p:ext uri="{BB962C8B-B14F-4D97-AF65-F5344CB8AC3E}">
        <p14:creationId xmlns:p14="http://schemas.microsoft.com/office/powerpoint/2010/main" val="62368056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harcourtschool.com/activity/length_strength3/" TargetMode="External"/><Relationship Id="rId4" Type="http://schemas.openxmlformats.org/officeDocument/2006/relationships/hyperlink" Target="http://www.rickyspears.com/rulergame/" TargetMode="External"/><Relationship Id="rId1" Type="http://schemas.openxmlformats.org/officeDocument/2006/relationships/slideLayout" Target="../slideLayouts/slideLayout2.xml"/><Relationship Id="rId2" Type="http://schemas.openxmlformats.org/officeDocument/2006/relationships/hyperlink" Target="http://www.brainpopjr.com/math/measurement/inchesandfeet/"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hyperlink" Target="http://www.harcourtschool.com/activity/length_strength3/" TargetMode="External"/><Relationship Id="rId6" Type="http://schemas.openxmlformats.org/officeDocument/2006/relationships/hyperlink" Target="http://www.rickyspears.com/rulergame/"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mages.google.com/imgres?imgurl=http://www.thereadingnook.com/image_manager/attributes/image/image_3/0805065725_large.jpg&amp;imgrefurl=http://www.thereadingnook.com/math/&amp;usg=__lDsDIeE1CdlomscN3E3BWJ2gDHw=&amp;h=475&amp;w=391&amp;sz=40&amp;hl=en&amp;start=1&amp;sig2=9Mm4Rini1SouU8IpoPhugQ&amp;tbnid=b3_XpJYrOfoWCM:&amp;tbnh=129&amp;tbnw=106&amp;prev=/images?q=%22measuring+penny%22&amp;gbv=2&amp;hl=en&amp;sa=G&amp;ei=sEnmSf-cKMP4nQeNsZ2HDg" TargetMode="External"/><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wmf"/><Relationship Id="rId7" Type="http://schemas.openxmlformats.org/officeDocument/2006/relationships/image" Target="../media/image6.wmf"/><Relationship Id="rId8" Type="http://schemas.openxmlformats.org/officeDocument/2006/relationships/image" Target="../media/image7.wmf"/><Relationship Id="rId9" Type="http://schemas.openxmlformats.org/officeDocument/2006/relationships/image" Target="../media/image8.wmf"/><Relationship Id="rId10"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ontent Placeholder 2"/>
          <p:cNvSpPr>
            <a:spLocks noGrp="1"/>
          </p:cNvSpPr>
          <p:nvPr>
            <p:ph idx="1"/>
          </p:nvPr>
        </p:nvSpPr>
        <p:spPr>
          <a:xfrm>
            <a:off x="152400" y="0"/>
            <a:ext cx="4572000" cy="6553200"/>
          </a:xfrm>
        </p:spPr>
        <p:txBody>
          <a:bodyPr>
            <a:normAutofit fontScale="55000" lnSpcReduction="20000"/>
          </a:bodyPr>
          <a:lstStyle/>
          <a:p>
            <a:pPr marL="0" indent="0" algn="ctr">
              <a:buFontTx/>
              <a:buNone/>
            </a:pPr>
            <a:r>
              <a:rPr lang="en-US" sz="2200" b="1" dirty="0" smtClean="0">
                <a:solidFill>
                  <a:srgbClr val="000000"/>
                </a:solidFill>
                <a:latin typeface="Calibri" charset="0"/>
                <a:ea typeface="ＭＳ Ｐゴシック" charset="0"/>
                <a:cs typeface="ＭＳ Ｐゴシック" charset="0"/>
              </a:rPr>
              <a:t>Unit Lesson </a:t>
            </a:r>
            <a:r>
              <a:rPr lang="en-US" sz="2200" b="1" dirty="0">
                <a:solidFill>
                  <a:srgbClr val="000000"/>
                </a:solidFill>
                <a:latin typeface="Calibri" charset="0"/>
                <a:ea typeface="ＭＳ Ｐゴシック" charset="0"/>
                <a:cs typeface="ＭＳ Ｐゴシック" charset="0"/>
              </a:rPr>
              <a:t>Plan</a:t>
            </a:r>
          </a:p>
          <a:p>
            <a:pPr marL="0" indent="0" algn="ctr">
              <a:buFontTx/>
              <a:buNone/>
            </a:pPr>
            <a:r>
              <a:rPr lang="en-US" sz="2200" b="1" dirty="0" smtClean="0">
                <a:solidFill>
                  <a:srgbClr val="000000"/>
                </a:solidFill>
                <a:latin typeface="Apple Chancery" charset="0"/>
                <a:ea typeface="ＭＳ Ｐゴシック" charset="0"/>
                <a:cs typeface="ＭＳ Ｐゴシック" charset="0"/>
              </a:rPr>
              <a:t>Measuring Penny</a:t>
            </a:r>
            <a:endParaRPr lang="en-US" sz="2200" b="1" dirty="0">
              <a:solidFill>
                <a:srgbClr val="000000"/>
              </a:solidFill>
              <a:latin typeface="Apple Chancery" charset="0"/>
              <a:ea typeface="ＭＳ Ｐゴシック" charset="0"/>
              <a:cs typeface="ＭＳ Ｐゴシック" charset="0"/>
            </a:endParaRPr>
          </a:p>
          <a:p>
            <a:pPr marL="0" indent="0" algn="ctr">
              <a:buFontTx/>
              <a:buNone/>
            </a:pPr>
            <a:r>
              <a:rPr lang="en-US" sz="2200" b="1" dirty="0">
                <a:solidFill>
                  <a:srgbClr val="000000"/>
                </a:solidFill>
                <a:latin typeface="Calibri" charset="0"/>
                <a:ea typeface="ＭＳ Ｐゴシック" charset="0"/>
                <a:cs typeface="ＭＳ Ｐゴシック" charset="0"/>
              </a:rPr>
              <a:t>Second Grade, Common Core Learning Task </a:t>
            </a:r>
          </a:p>
          <a:p>
            <a:pPr marL="0" indent="0">
              <a:buFontTx/>
              <a:buNone/>
            </a:pPr>
            <a:endParaRPr lang="en-US" sz="2200" b="1" dirty="0">
              <a:solidFill>
                <a:srgbClr val="000000"/>
              </a:solidFill>
              <a:latin typeface="Calibri" charset="0"/>
              <a:ea typeface="ＭＳ Ｐゴシック" charset="0"/>
              <a:cs typeface="ＭＳ Ｐゴシック" charset="0"/>
            </a:endParaRPr>
          </a:p>
          <a:p>
            <a:pPr marL="0" indent="0">
              <a:buFontTx/>
              <a:buNone/>
            </a:pPr>
            <a:r>
              <a:rPr lang="en-US" sz="2200" b="1" dirty="0">
                <a:solidFill>
                  <a:srgbClr val="000000"/>
                </a:solidFill>
                <a:latin typeface="Calibri" charset="0"/>
                <a:ea typeface="ＭＳ Ｐゴシック" charset="0"/>
                <a:cs typeface="ＭＳ Ｐゴシック" charset="0"/>
              </a:rPr>
              <a:t>Standard</a:t>
            </a:r>
            <a:r>
              <a:rPr lang="en-US" sz="2200" b="1" dirty="0" smtClean="0">
                <a:solidFill>
                  <a:srgbClr val="000000"/>
                </a:solidFill>
                <a:latin typeface="Calibri" charset="0"/>
                <a:ea typeface="ＭＳ Ｐゴシック" charset="0"/>
                <a:cs typeface="ＭＳ Ｐゴシック" charset="0"/>
              </a:rPr>
              <a:t>:  </a:t>
            </a:r>
          </a:p>
          <a:p>
            <a:pPr marL="0" indent="0">
              <a:buFontTx/>
              <a:buNone/>
            </a:pPr>
            <a:r>
              <a:rPr lang="en-US" sz="2200" b="1" dirty="0" smtClean="0">
                <a:solidFill>
                  <a:srgbClr val="000000"/>
                </a:solidFill>
                <a:latin typeface="Calibri" charset="0"/>
                <a:ea typeface="ＭＳ Ｐゴシック" charset="0"/>
                <a:cs typeface="ＭＳ Ｐゴシック" charset="0"/>
              </a:rPr>
              <a:t>2.MD.A.1  Measure the length of an object by selecting and using appropriate tools such as rulers, yardsticks, meter sticks, and measuring tapes.</a:t>
            </a:r>
          </a:p>
          <a:p>
            <a:pPr marL="0" indent="0">
              <a:buFontTx/>
              <a:buNone/>
            </a:pPr>
            <a:r>
              <a:rPr lang="en-US" sz="2200" b="1" dirty="0" smtClean="0">
                <a:solidFill>
                  <a:srgbClr val="000000"/>
                </a:solidFill>
                <a:latin typeface="Calibri" charset="0"/>
                <a:ea typeface="ＭＳ Ｐゴシック" charset="0"/>
                <a:cs typeface="ＭＳ Ｐゴシック" charset="0"/>
              </a:rPr>
              <a:t>2.MD.A.2  Measure the length of an object twice using length units of different lengths for the two measurements: describe how the two measurements relate to the size of the unit chosen.</a:t>
            </a:r>
          </a:p>
          <a:p>
            <a:pPr marL="0" indent="0">
              <a:buFontTx/>
              <a:buNone/>
            </a:pPr>
            <a:r>
              <a:rPr lang="en-US" sz="2200" b="1" dirty="0" smtClean="0">
                <a:solidFill>
                  <a:srgbClr val="000000"/>
                </a:solidFill>
                <a:latin typeface="Calibri" charset="0"/>
                <a:ea typeface="ＭＳ Ｐゴシック" charset="0"/>
                <a:cs typeface="ＭＳ Ｐゴシック" charset="0"/>
              </a:rPr>
              <a:t>2.MD.A.4  Measure to determine how much longer one object is than another, express the length difference in terms of a standard length unit.</a:t>
            </a:r>
          </a:p>
          <a:p>
            <a:pPr marL="0" indent="0">
              <a:buFontTx/>
              <a:buNone/>
            </a:pPr>
            <a:r>
              <a:rPr lang="en-US" sz="2200" b="1" dirty="0" smtClean="0">
                <a:solidFill>
                  <a:srgbClr val="000000"/>
                </a:solidFill>
                <a:latin typeface="Calibri" charset="0"/>
                <a:ea typeface="ＭＳ Ｐゴシック" charset="0"/>
                <a:cs typeface="ＭＳ Ｐゴシック" charset="0"/>
              </a:rPr>
              <a:t>2.MD.B.5 Use addition and subtraction within 100 to solve word problems involving lengths that are given in the same units, e.g. by using drawings (such as drawings of rulers) and equations with a symbol for the unknown number to represent the problem.</a:t>
            </a:r>
            <a:endParaRPr lang="en-US" sz="2200" b="1" dirty="0">
              <a:solidFill>
                <a:srgbClr val="000000"/>
              </a:solidFill>
              <a:latin typeface="Calibri" charset="0"/>
              <a:ea typeface="ＭＳ Ｐゴシック" charset="0"/>
              <a:cs typeface="ＭＳ Ｐゴシック" charset="0"/>
            </a:endParaRPr>
          </a:p>
          <a:p>
            <a:pPr marL="0" indent="0">
              <a:buFontTx/>
              <a:buNone/>
            </a:pPr>
            <a:endParaRPr lang="en-US" sz="2200" b="1" dirty="0">
              <a:solidFill>
                <a:srgbClr val="000000"/>
              </a:solidFill>
              <a:latin typeface="Calibri" charset="0"/>
              <a:ea typeface="ＭＳ Ｐゴシック" charset="0"/>
              <a:cs typeface="ＭＳ Ｐゴシック" charset="0"/>
            </a:endParaRPr>
          </a:p>
          <a:p>
            <a:pPr marL="0" indent="0">
              <a:buFontTx/>
              <a:buNone/>
            </a:pPr>
            <a:r>
              <a:rPr lang="en-US" sz="2200" b="1" dirty="0">
                <a:solidFill>
                  <a:srgbClr val="000000"/>
                </a:solidFill>
                <a:latin typeface="Calibri" charset="0"/>
                <a:ea typeface="ＭＳ Ｐゴシック" charset="0"/>
                <a:cs typeface="ＭＳ Ｐゴシック" charset="0"/>
              </a:rPr>
              <a:t>Student Objective Statement:</a:t>
            </a:r>
          </a:p>
          <a:p>
            <a:pPr marL="0" indent="0">
              <a:buFont typeface="Arial" charset="0"/>
              <a:buNone/>
            </a:pPr>
            <a:r>
              <a:rPr lang="en-US" sz="2200" b="1" dirty="0" smtClean="0">
                <a:solidFill>
                  <a:srgbClr val="000000"/>
                </a:solidFill>
                <a:latin typeface="Calibri" charset="0"/>
                <a:ea typeface="ＭＳ Ｐゴシック" charset="0"/>
                <a:cs typeface="ＭＳ Ｐゴシック" charset="0"/>
              </a:rPr>
              <a:t>I can measure using standard units (</a:t>
            </a:r>
            <a:r>
              <a:rPr lang="en-US" sz="2200" b="1" dirty="0" smtClean="0">
                <a:solidFill>
                  <a:srgbClr val="000000"/>
                </a:solidFill>
                <a:latin typeface="Calibri" charset="0"/>
                <a:ea typeface="ＭＳ Ｐゴシック" charset="0"/>
                <a:cs typeface="ＭＳ Ｐゴシック" charset="0"/>
              </a:rPr>
              <a:t>inches/centimeters</a:t>
            </a:r>
            <a:r>
              <a:rPr lang="en-US" sz="2200" b="1" dirty="0" smtClean="0">
                <a:solidFill>
                  <a:srgbClr val="000000"/>
                </a:solidFill>
                <a:latin typeface="Calibri" charset="0"/>
                <a:ea typeface="ＭＳ Ｐゴシック" charset="0"/>
                <a:cs typeface="ＭＳ Ｐゴシック" charset="0"/>
              </a:rPr>
              <a:t>).</a:t>
            </a:r>
          </a:p>
          <a:p>
            <a:pPr marL="0" indent="0">
              <a:buFont typeface="Arial" charset="0"/>
              <a:buNone/>
            </a:pPr>
            <a:r>
              <a:rPr lang="en-US" sz="2200" b="1" dirty="0" smtClean="0">
                <a:solidFill>
                  <a:srgbClr val="000000"/>
                </a:solidFill>
                <a:latin typeface="Calibri" charset="0"/>
                <a:ea typeface="ＭＳ Ｐゴシック" charset="0"/>
                <a:cs typeface="ＭＳ Ｐゴシック" charset="0"/>
              </a:rPr>
              <a:t>I can choose appropriate tools.</a:t>
            </a:r>
          </a:p>
          <a:p>
            <a:pPr marL="0" indent="0">
              <a:buFont typeface="Arial" charset="0"/>
              <a:buNone/>
            </a:pPr>
            <a:r>
              <a:rPr lang="en-US" sz="2200" b="1" dirty="0" smtClean="0">
                <a:solidFill>
                  <a:srgbClr val="000000"/>
                </a:solidFill>
                <a:latin typeface="Calibri" charset="0"/>
                <a:ea typeface="ＭＳ Ｐゴシック" charset="0"/>
                <a:cs typeface="ＭＳ Ｐゴシック" charset="0"/>
              </a:rPr>
              <a:t>I can create story problems using addition and subtraction strategies. </a:t>
            </a:r>
          </a:p>
          <a:p>
            <a:pPr marL="0" indent="0">
              <a:buFont typeface="Arial" charset="0"/>
              <a:buNone/>
            </a:pPr>
            <a:r>
              <a:rPr lang="en-US" sz="2200" b="1" dirty="0" smtClean="0">
                <a:solidFill>
                  <a:srgbClr val="000000"/>
                </a:solidFill>
                <a:latin typeface="Calibri" charset="0"/>
                <a:ea typeface="ＭＳ Ｐゴシック" charset="0"/>
                <a:cs typeface="ＭＳ Ｐゴシック" charset="0"/>
              </a:rPr>
              <a:t>I can solve story problems using words, pictures, and equations.</a:t>
            </a:r>
          </a:p>
          <a:p>
            <a:pPr marL="0" indent="0">
              <a:buFont typeface="Arial" charset="0"/>
              <a:buNone/>
            </a:pPr>
            <a:r>
              <a:rPr lang="en-US" sz="2200" b="1" dirty="0" smtClean="0">
                <a:solidFill>
                  <a:srgbClr val="000000"/>
                </a:solidFill>
                <a:latin typeface="Calibri" charset="0"/>
                <a:ea typeface="ＭＳ Ｐゴシック" charset="0"/>
                <a:cs typeface="ＭＳ Ｐゴシック" charset="0"/>
              </a:rPr>
              <a:t>I can record data on a table.</a:t>
            </a:r>
          </a:p>
          <a:p>
            <a:pPr marL="0" indent="0">
              <a:buFont typeface="Arial" charset="0"/>
              <a:buNone/>
            </a:pPr>
            <a:endParaRPr lang="en-US" sz="2200" b="1" dirty="0">
              <a:solidFill>
                <a:srgbClr val="000000"/>
              </a:solidFill>
              <a:latin typeface="Calibri" charset="0"/>
              <a:ea typeface="ＭＳ Ｐゴシック" charset="0"/>
              <a:cs typeface="ＭＳ Ｐゴシック" charset="0"/>
            </a:endParaRPr>
          </a:p>
          <a:p>
            <a:pPr marL="0" indent="0">
              <a:buFontTx/>
              <a:buNone/>
            </a:pPr>
            <a:r>
              <a:rPr lang="en-US" sz="2200" b="1" dirty="0">
                <a:solidFill>
                  <a:srgbClr val="000000"/>
                </a:solidFill>
                <a:latin typeface="Calibri" charset="0"/>
                <a:ea typeface="ＭＳ Ｐゴシック" charset="0"/>
                <a:cs typeface="ＭＳ Ｐゴシック" charset="0"/>
              </a:rPr>
              <a:t>Essential questions</a:t>
            </a:r>
            <a:r>
              <a:rPr lang="en-US" sz="2200" b="1" dirty="0" smtClean="0">
                <a:solidFill>
                  <a:srgbClr val="000000"/>
                </a:solidFill>
                <a:latin typeface="Calibri" charset="0"/>
                <a:ea typeface="ＭＳ Ｐゴシック" charset="0"/>
                <a:cs typeface="ＭＳ Ｐゴシック" charset="0"/>
              </a:rPr>
              <a:t>:</a:t>
            </a:r>
          </a:p>
          <a:p>
            <a:pPr marL="0" indent="0">
              <a:buFontTx/>
              <a:buNone/>
            </a:pPr>
            <a:r>
              <a:rPr lang="en-US" sz="2200" b="1" dirty="0" smtClean="0">
                <a:solidFill>
                  <a:srgbClr val="000000"/>
                </a:solidFill>
                <a:latin typeface="Calibri" charset="0"/>
                <a:ea typeface="ＭＳ Ｐゴシック" charset="0"/>
                <a:cs typeface="ＭＳ Ｐゴシック" charset="0"/>
              </a:rPr>
              <a:t>When is measurement used at school? At home? The larger world?</a:t>
            </a:r>
          </a:p>
          <a:p>
            <a:pPr marL="0" indent="0">
              <a:buFontTx/>
              <a:buNone/>
            </a:pPr>
            <a:r>
              <a:rPr lang="en-US" sz="2200" b="1" dirty="0" smtClean="0">
                <a:solidFill>
                  <a:srgbClr val="000000"/>
                </a:solidFill>
                <a:latin typeface="Calibri" charset="0"/>
                <a:ea typeface="ＭＳ Ｐゴシック" charset="0"/>
                <a:cs typeface="ＭＳ Ｐゴシック" charset="0"/>
              </a:rPr>
              <a:t>Related questions:</a:t>
            </a:r>
            <a:endParaRPr lang="en-US" sz="2200" b="1" dirty="0">
              <a:solidFill>
                <a:srgbClr val="000000"/>
              </a:solidFill>
            </a:endParaRPr>
          </a:p>
          <a:p>
            <a:pPr marL="0" indent="0">
              <a:buNone/>
            </a:pPr>
            <a:r>
              <a:rPr lang="en-US" sz="2200" b="1" dirty="0" smtClean="0">
                <a:solidFill>
                  <a:srgbClr val="000000"/>
                </a:solidFill>
              </a:rPr>
              <a:t>How </a:t>
            </a:r>
            <a:r>
              <a:rPr lang="en-US" sz="2200" b="1" dirty="0">
                <a:solidFill>
                  <a:srgbClr val="000000"/>
                </a:solidFill>
              </a:rPr>
              <a:t>do I use tools to measure and compare objects? </a:t>
            </a:r>
          </a:p>
          <a:p>
            <a:pPr marL="0" indent="0">
              <a:buNone/>
            </a:pPr>
            <a:r>
              <a:rPr lang="en-US" sz="2200" b="1" dirty="0">
                <a:solidFill>
                  <a:srgbClr val="000000"/>
                </a:solidFill>
              </a:rPr>
              <a:t>How do I use addition and subtraction when measuring? </a:t>
            </a:r>
          </a:p>
          <a:p>
            <a:r>
              <a:rPr lang="en-US" sz="2200" b="1" dirty="0"/>
              <a:t>  </a:t>
            </a:r>
          </a:p>
          <a:p>
            <a:pPr marL="0" indent="0">
              <a:buFontTx/>
              <a:buNone/>
            </a:pPr>
            <a:endParaRPr lang="en-US" sz="2200" b="1" dirty="0">
              <a:solidFill>
                <a:srgbClr val="000000"/>
              </a:solidFill>
              <a:latin typeface="Calibri" charset="0"/>
              <a:ea typeface="ＭＳ Ｐゴシック" charset="0"/>
              <a:cs typeface="ＭＳ Ｐゴシック" charset="0"/>
            </a:endParaRPr>
          </a:p>
          <a:p>
            <a:pPr marL="0" indent="0">
              <a:buFontTx/>
              <a:buNone/>
            </a:pPr>
            <a:r>
              <a:rPr lang="en-US" sz="2200" b="1" dirty="0">
                <a:solidFill>
                  <a:srgbClr val="000000"/>
                </a:solidFill>
                <a:latin typeface="Calibri" charset="0"/>
                <a:ea typeface="ＭＳ Ｐゴシック" charset="0"/>
                <a:cs typeface="ＭＳ Ｐゴシック" charset="0"/>
              </a:rPr>
              <a:t>Activities &amp; Sequencing:</a:t>
            </a:r>
          </a:p>
          <a:p>
            <a:pPr marL="0" indent="0">
              <a:buFontTx/>
              <a:buNone/>
            </a:pPr>
            <a:r>
              <a:rPr lang="en-US" sz="2200" b="1" dirty="0">
                <a:solidFill>
                  <a:srgbClr val="000000"/>
                </a:solidFill>
                <a:latin typeface="Calibri" charset="0"/>
                <a:ea typeface="ＭＳ Ｐゴシック" charset="0"/>
                <a:cs typeface="ＭＳ Ｐゴシック" charset="0"/>
              </a:rPr>
              <a:t>Hook/Engage (5 </a:t>
            </a:r>
            <a:r>
              <a:rPr lang="en-US" sz="2200" b="1" dirty="0" err="1">
                <a:solidFill>
                  <a:srgbClr val="000000"/>
                </a:solidFill>
                <a:latin typeface="Calibri" charset="0"/>
                <a:ea typeface="ＭＳ Ｐゴシック" charset="0"/>
                <a:cs typeface="ＭＳ Ｐゴシック" charset="0"/>
              </a:rPr>
              <a:t>mins</a:t>
            </a:r>
            <a:r>
              <a:rPr lang="en-US" sz="2200" b="1" dirty="0">
                <a:solidFill>
                  <a:srgbClr val="000000"/>
                </a:solidFill>
                <a:latin typeface="Calibri" charset="0"/>
                <a:ea typeface="ＭＳ Ｐゴシック" charset="0"/>
                <a:cs typeface="ＭＳ Ｐゴシック" charset="0"/>
              </a:rPr>
              <a:t>)</a:t>
            </a:r>
            <a:r>
              <a:rPr lang="en-US" sz="2200" b="1" dirty="0" smtClean="0">
                <a:solidFill>
                  <a:srgbClr val="000000"/>
                </a:solidFill>
                <a:latin typeface="Calibri" charset="0"/>
                <a:ea typeface="ＭＳ Ｐゴシック" charset="0"/>
                <a:cs typeface="ＭＳ Ｐゴシック" charset="0"/>
              </a:rPr>
              <a:t>:</a:t>
            </a:r>
          </a:p>
          <a:p>
            <a:pPr marL="0" indent="0">
              <a:buFontTx/>
              <a:buNone/>
            </a:pPr>
            <a:r>
              <a:rPr lang="en-US" sz="2200" b="1" dirty="0">
                <a:solidFill>
                  <a:srgbClr val="000000"/>
                </a:solidFill>
                <a:latin typeface="Calibri" charset="0"/>
                <a:ea typeface="ＭＳ Ｐゴシック" charset="0"/>
                <a:cs typeface="ＭＳ Ｐゴシック" charset="0"/>
                <a:hlinkClick r:id="rId2"/>
              </a:rPr>
              <a:t>http://www.brainpopjr.com/math/measurement/inchesandfeet</a:t>
            </a:r>
            <a:r>
              <a:rPr lang="en-US" sz="2200" b="1" dirty="0" smtClean="0">
                <a:solidFill>
                  <a:srgbClr val="000000"/>
                </a:solidFill>
                <a:latin typeface="Calibri" charset="0"/>
                <a:ea typeface="ＭＳ Ｐゴシック" charset="0"/>
                <a:cs typeface="ＭＳ Ｐゴシック" charset="0"/>
                <a:hlinkClick r:id="rId2"/>
              </a:rPr>
              <a:t>/</a:t>
            </a:r>
            <a:endParaRPr lang="en-US" sz="2200" b="1" dirty="0" smtClean="0">
              <a:solidFill>
                <a:srgbClr val="000000"/>
              </a:solidFill>
              <a:latin typeface="Calibri" charset="0"/>
              <a:ea typeface="ＭＳ Ｐゴシック" charset="0"/>
              <a:cs typeface="ＭＳ Ｐゴシック" charset="0"/>
            </a:endParaRPr>
          </a:p>
          <a:p>
            <a:pPr marL="0" indent="0">
              <a:buNone/>
            </a:pPr>
            <a:endParaRPr lang="en-US" sz="1400" b="1" dirty="0">
              <a:solidFill>
                <a:srgbClr val="000000"/>
              </a:solidFill>
              <a:latin typeface="Calibri" charset="0"/>
              <a:ea typeface="ＭＳ Ｐゴシック" charset="0"/>
              <a:cs typeface="ＭＳ Ｐゴシック" charset="0"/>
            </a:endParaRPr>
          </a:p>
          <a:p>
            <a:pPr marL="0" indent="0">
              <a:buFontTx/>
              <a:buAutoNum type="arabicPeriod"/>
            </a:pPr>
            <a:endParaRPr lang="en-US" sz="1400" b="1" dirty="0">
              <a:latin typeface="Calibri" charset="0"/>
              <a:ea typeface="ＭＳ Ｐゴシック" charset="0"/>
              <a:cs typeface="ＭＳ Ｐゴシック" charset="0"/>
            </a:endParaRPr>
          </a:p>
          <a:p>
            <a:pPr marL="0" indent="0">
              <a:buFontTx/>
              <a:buAutoNum type="arabicPeriod"/>
            </a:pPr>
            <a:endParaRPr lang="en-US" sz="1400" b="1" dirty="0">
              <a:latin typeface="Calibri" charset="0"/>
              <a:ea typeface="ＭＳ Ｐゴシック" charset="0"/>
              <a:cs typeface="ＭＳ Ｐゴシック" charset="0"/>
            </a:endParaRPr>
          </a:p>
          <a:p>
            <a:pPr marL="0" indent="0">
              <a:buFontTx/>
              <a:buNone/>
            </a:pPr>
            <a:endParaRPr lang="en-US" sz="1400" b="1" dirty="0">
              <a:latin typeface="Calibri" charset="0"/>
              <a:ea typeface="ＭＳ Ｐゴシック" charset="0"/>
              <a:cs typeface="ＭＳ Ｐゴシック" charset="0"/>
            </a:endParaRPr>
          </a:p>
          <a:p>
            <a:pPr marL="0" indent="0">
              <a:buFontTx/>
              <a:buNone/>
            </a:pPr>
            <a:endParaRPr lang="en-US" sz="1400" b="1" dirty="0">
              <a:latin typeface="Calibri" charset="0"/>
              <a:ea typeface="ＭＳ Ｐゴシック" charset="0"/>
              <a:cs typeface="ＭＳ Ｐゴシック" charset="0"/>
            </a:endParaRPr>
          </a:p>
          <a:p>
            <a:pPr marL="0" indent="0">
              <a:buFontTx/>
              <a:buNone/>
            </a:pPr>
            <a:endParaRPr lang="en-US" sz="1400" b="1" dirty="0">
              <a:latin typeface="Calibri" charset="0"/>
              <a:ea typeface="ＭＳ Ｐゴシック" charset="0"/>
              <a:cs typeface="ＭＳ Ｐゴシック" charset="0"/>
            </a:endParaRPr>
          </a:p>
        </p:txBody>
      </p:sp>
      <p:sp>
        <p:nvSpPr>
          <p:cNvPr id="14338" name="TextBox 3"/>
          <p:cNvSpPr txBox="1">
            <a:spLocks noChangeArrowheads="1"/>
          </p:cNvSpPr>
          <p:nvPr/>
        </p:nvSpPr>
        <p:spPr bwMode="auto">
          <a:xfrm>
            <a:off x="4724400" y="152400"/>
            <a:ext cx="4267200" cy="6524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628650" indent="-1714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b="1" dirty="0" smtClean="0">
                <a:solidFill>
                  <a:srgbClr val="000000"/>
                </a:solidFill>
              </a:rPr>
              <a:t>Sequence of whole group, small group, &amp; Independent work:</a:t>
            </a:r>
          </a:p>
          <a:p>
            <a:pPr eaLnBrk="1" hangingPunct="1"/>
            <a:endParaRPr lang="en-US" sz="1100" dirty="0" smtClean="0">
              <a:solidFill>
                <a:srgbClr val="000000"/>
              </a:solidFill>
            </a:endParaRPr>
          </a:p>
          <a:p>
            <a:pPr marL="342900" indent="-342900">
              <a:buFont typeface="+mj-lt"/>
              <a:buAutoNum type="arabicPeriod"/>
            </a:pPr>
            <a:r>
              <a:rPr lang="en-US" sz="1200" b="1" dirty="0" smtClean="0">
                <a:solidFill>
                  <a:srgbClr val="000000"/>
                </a:solidFill>
              </a:rPr>
              <a:t>Set the purpose by introducing the Book Measuring Penny &amp; having students complete a quick review to access prior knowledge through the following sites using iPods, </a:t>
            </a:r>
            <a:r>
              <a:rPr lang="en-US" sz="1200" b="1" dirty="0" err="1" smtClean="0">
                <a:solidFill>
                  <a:srgbClr val="000000"/>
                </a:solidFill>
              </a:rPr>
              <a:t>iPads</a:t>
            </a:r>
            <a:r>
              <a:rPr lang="en-US" sz="1200" b="1" dirty="0" smtClean="0">
                <a:solidFill>
                  <a:srgbClr val="000000"/>
                </a:solidFill>
              </a:rPr>
              <a:t> or </a:t>
            </a:r>
            <a:r>
              <a:rPr lang="en-US" sz="1200" b="1" dirty="0" err="1" smtClean="0">
                <a:solidFill>
                  <a:srgbClr val="000000"/>
                </a:solidFill>
              </a:rPr>
              <a:t>computers.</a:t>
            </a:r>
            <a:r>
              <a:rPr lang="en-US" sz="1200" b="1" u="sng" dirty="0" err="1" smtClean="0">
                <a:hlinkClick r:id="rId3"/>
              </a:rPr>
              <a:t>http</a:t>
            </a:r>
            <a:r>
              <a:rPr lang="en-US" sz="1200" b="1" u="sng" dirty="0" smtClean="0">
                <a:hlinkClick r:id="rId3"/>
              </a:rPr>
              <a:t>://www.harcourtschool.com/activity/length_strength3/</a:t>
            </a:r>
            <a:r>
              <a:rPr lang="en-US" sz="1200" b="1" u="sng" dirty="0" smtClean="0"/>
              <a:t>  </a:t>
            </a:r>
            <a:r>
              <a:rPr lang="en-US" sz="1200" b="1" dirty="0" smtClean="0">
                <a:hlinkClick r:id="rId4"/>
              </a:rPr>
              <a:t>http://www.rickyspears.com/rulergame/</a:t>
            </a:r>
            <a:endParaRPr lang="en-US" sz="1200" b="1" dirty="0" smtClean="0">
              <a:solidFill>
                <a:srgbClr val="000000"/>
              </a:solidFill>
            </a:endParaRPr>
          </a:p>
          <a:p>
            <a:pPr marL="342900" indent="-342900">
              <a:buFont typeface="+mj-lt"/>
              <a:buAutoNum type="arabicPeriod"/>
            </a:pPr>
            <a:r>
              <a:rPr lang="en-US" sz="1200" b="1" dirty="0" smtClean="0">
                <a:solidFill>
                  <a:srgbClr val="000000"/>
                </a:solidFill>
              </a:rPr>
              <a:t>Whole </a:t>
            </a:r>
            <a:r>
              <a:rPr lang="en-US" sz="1200" b="1" dirty="0" smtClean="0">
                <a:solidFill>
                  <a:srgbClr val="000000"/>
                </a:solidFill>
              </a:rPr>
              <a:t>group, </a:t>
            </a:r>
            <a:r>
              <a:rPr lang="en-US" sz="1200" b="1" dirty="0" smtClean="0">
                <a:solidFill>
                  <a:srgbClr val="000000"/>
                </a:solidFill>
              </a:rPr>
              <a:t>read Measuring Penny </a:t>
            </a:r>
            <a:r>
              <a:rPr lang="en-US" sz="1200" b="1" dirty="0">
                <a:solidFill>
                  <a:srgbClr val="000000"/>
                </a:solidFill>
              </a:rPr>
              <a:t>(5-10 </a:t>
            </a:r>
            <a:r>
              <a:rPr lang="en-US" sz="1200" b="1" dirty="0" err="1">
                <a:solidFill>
                  <a:srgbClr val="000000"/>
                </a:solidFill>
              </a:rPr>
              <a:t>mins</a:t>
            </a:r>
            <a:r>
              <a:rPr lang="en-US" sz="1200" b="1" dirty="0">
                <a:solidFill>
                  <a:srgbClr val="000000"/>
                </a:solidFill>
              </a:rPr>
              <a:t>)</a:t>
            </a:r>
            <a:r>
              <a:rPr lang="en-US" sz="1200" b="1" dirty="0" smtClean="0">
                <a:solidFill>
                  <a:srgbClr val="000000"/>
                </a:solidFill>
              </a:rPr>
              <a:t>. </a:t>
            </a:r>
            <a:endParaRPr lang="en-US" sz="1200" b="1" dirty="0" smtClean="0">
              <a:solidFill>
                <a:srgbClr val="000000"/>
              </a:solidFill>
            </a:endParaRPr>
          </a:p>
          <a:p>
            <a:pPr marL="342900" indent="-342900">
              <a:buFont typeface="+mj-lt"/>
              <a:buAutoNum type="arabicPeriod"/>
            </a:pPr>
            <a:r>
              <a:rPr lang="en-US" sz="1200" b="1" dirty="0" smtClean="0">
                <a:solidFill>
                  <a:srgbClr val="000000"/>
                </a:solidFill>
              </a:rPr>
              <a:t>Whole group, complete chart on slide 3. Identify measuring tools and what was measured from the story. </a:t>
            </a:r>
            <a:endParaRPr lang="en-US" sz="1200" b="1" dirty="0" smtClean="0">
              <a:solidFill>
                <a:srgbClr val="000000"/>
              </a:solidFill>
            </a:endParaRPr>
          </a:p>
          <a:p>
            <a:pPr marL="342900" indent="-342900" eaLnBrk="1" hangingPunct="1">
              <a:buFont typeface="+mj-lt"/>
              <a:buAutoNum type="arabicPeriod"/>
            </a:pPr>
            <a:r>
              <a:rPr lang="en-US" sz="1200" b="1" dirty="0" smtClean="0">
                <a:solidFill>
                  <a:srgbClr val="000000"/>
                </a:solidFill>
              </a:rPr>
              <a:t>Measuring Activity #1: Introduce step #1, Review </a:t>
            </a:r>
            <a:r>
              <a:rPr lang="en-US" sz="1200" b="1" dirty="0" smtClean="0">
                <a:solidFill>
                  <a:srgbClr val="000000"/>
                </a:solidFill>
              </a:rPr>
              <a:t>expectations for cooperative learning time, partner </a:t>
            </a:r>
            <a:r>
              <a:rPr lang="en-US" sz="1200" b="1" dirty="0">
                <a:solidFill>
                  <a:srgbClr val="000000"/>
                </a:solidFill>
              </a:rPr>
              <a:t>assignments and mathematical practices.  Students break into groups to </a:t>
            </a:r>
            <a:r>
              <a:rPr lang="en-US" sz="1200" b="1" dirty="0" smtClean="0">
                <a:solidFill>
                  <a:srgbClr val="000000"/>
                </a:solidFill>
              </a:rPr>
              <a:t>measure 5 different classroom items using a non standard unit, aka dog biscuits (</a:t>
            </a:r>
            <a:r>
              <a:rPr lang="en-US" sz="1200" b="1" dirty="0">
                <a:solidFill>
                  <a:srgbClr val="000000"/>
                </a:solidFill>
              </a:rPr>
              <a:t>10-15mins)</a:t>
            </a:r>
            <a:r>
              <a:rPr lang="en-US" sz="1200" b="1" dirty="0" smtClean="0">
                <a:solidFill>
                  <a:srgbClr val="000000"/>
                </a:solidFill>
              </a:rPr>
              <a:t>.</a:t>
            </a:r>
            <a:endParaRPr lang="en-US" sz="1200" b="1" dirty="0">
              <a:solidFill>
                <a:srgbClr val="000000"/>
              </a:solidFill>
            </a:endParaRPr>
          </a:p>
          <a:p>
            <a:pPr marL="342900" indent="-342900" eaLnBrk="1" hangingPunct="1">
              <a:buFont typeface="+mj-lt"/>
              <a:buAutoNum type="arabicPeriod"/>
            </a:pPr>
            <a:r>
              <a:rPr lang="en-US" sz="1200" b="1" dirty="0">
                <a:solidFill>
                  <a:srgbClr val="000000"/>
                </a:solidFill>
              </a:rPr>
              <a:t>W</a:t>
            </a:r>
            <a:r>
              <a:rPr lang="en-US" sz="1200" b="1" dirty="0" smtClean="0">
                <a:solidFill>
                  <a:srgbClr val="000000"/>
                </a:solidFill>
              </a:rPr>
              <a:t>hole group, introduce step 2 of Activity #1. </a:t>
            </a:r>
            <a:r>
              <a:rPr lang="en-US" sz="1200" b="1" dirty="0">
                <a:solidFill>
                  <a:srgbClr val="000000"/>
                </a:solidFill>
              </a:rPr>
              <a:t>Think, Pair, &amp; </a:t>
            </a:r>
            <a:r>
              <a:rPr lang="en-US" sz="1200" b="1" dirty="0" smtClean="0">
                <a:solidFill>
                  <a:srgbClr val="000000"/>
                </a:solidFill>
              </a:rPr>
              <a:t>Share with partners to complete step #2 (10-15 </a:t>
            </a:r>
            <a:r>
              <a:rPr lang="en-US" sz="1200" b="1" dirty="0" err="1" smtClean="0">
                <a:solidFill>
                  <a:srgbClr val="000000"/>
                </a:solidFill>
              </a:rPr>
              <a:t>mins</a:t>
            </a:r>
            <a:r>
              <a:rPr lang="en-US" sz="1200" b="1" dirty="0" smtClean="0">
                <a:solidFill>
                  <a:srgbClr val="000000"/>
                </a:solidFill>
              </a:rPr>
              <a:t>).</a:t>
            </a:r>
          </a:p>
          <a:p>
            <a:pPr marL="342900" indent="-342900" eaLnBrk="1" hangingPunct="1">
              <a:buAutoNum type="arabicPeriod" startAt="6"/>
            </a:pPr>
            <a:r>
              <a:rPr lang="en-US" sz="1200" b="1" dirty="0" smtClean="0">
                <a:solidFill>
                  <a:srgbClr val="000000"/>
                </a:solidFill>
              </a:rPr>
              <a:t>Measuring activity 2 (centimeters), slides 7-8.  This may be completed at a separate time or day (10-15 </a:t>
            </a:r>
            <a:r>
              <a:rPr lang="en-US" sz="1200" b="1" dirty="0" err="1" smtClean="0">
                <a:solidFill>
                  <a:srgbClr val="000000"/>
                </a:solidFill>
              </a:rPr>
              <a:t>mins</a:t>
            </a:r>
            <a:r>
              <a:rPr lang="en-US" sz="1200" b="1" dirty="0" smtClean="0">
                <a:solidFill>
                  <a:srgbClr val="000000"/>
                </a:solidFill>
              </a:rPr>
              <a:t>).</a:t>
            </a:r>
          </a:p>
          <a:p>
            <a:pPr marL="342900" indent="-342900" eaLnBrk="1" hangingPunct="1">
              <a:buFontTx/>
              <a:buAutoNum type="arabicPeriod" startAt="6"/>
            </a:pPr>
            <a:r>
              <a:rPr lang="en-US" sz="1200" b="1" dirty="0" smtClean="0">
                <a:solidFill>
                  <a:srgbClr val="000000"/>
                </a:solidFill>
              </a:rPr>
              <a:t>Measuring activity 3 (inches), slides 9-10.  This may be completed at a separate time or day </a:t>
            </a:r>
            <a:r>
              <a:rPr lang="en-US" sz="1200" b="1" dirty="0">
                <a:solidFill>
                  <a:srgbClr val="000000"/>
                </a:solidFill>
              </a:rPr>
              <a:t>(10-15 </a:t>
            </a:r>
            <a:r>
              <a:rPr lang="en-US" sz="1200" b="1" dirty="0" err="1">
                <a:solidFill>
                  <a:srgbClr val="000000"/>
                </a:solidFill>
              </a:rPr>
              <a:t>mins</a:t>
            </a:r>
            <a:r>
              <a:rPr lang="en-US" sz="1200" b="1" dirty="0">
                <a:solidFill>
                  <a:srgbClr val="000000"/>
                </a:solidFill>
              </a:rPr>
              <a:t>)</a:t>
            </a:r>
            <a:r>
              <a:rPr lang="en-US" sz="1200" b="1" dirty="0" smtClean="0">
                <a:solidFill>
                  <a:srgbClr val="000000"/>
                </a:solidFill>
              </a:rPr>
              <a:t>.</a:t>
            </a:r>
          </a:p>
          <a:p>
            <a:pPr marL="342900" indent="-342900" eaLnBrk="1" hangingPunct="1">
              <a:buAutoNum type="arabicPeriod" startAt="6"/>
            </a:pPr>
            <a:r>
              <a:rPr lang="en-US" sz="1200" b="1" dirty="0" smtClean="0">
                <a:solidFill>
                  <a:srgbClr val="000000"/>
                </a:solidFill>
              </a:rPr>
              <a:t>Reread Measuring Penny.  </a:t>
            </a:r>
            <a:r>
              <a:rPr lang="en-US" sz="1200" b="1" dirty="0" smtClean="0">
                <a:solidFill>
                  <a:srgbClr val="000000"/>
                </a:solidFill>
              </a:rPr>
              <a:t>Using a stuffed animal brought from home, students will complete the learning task on slides 11-12. </a:t>
            </a:r>
            <a:r>
              <a:rPr lang="en-US" sz="1200" b="1" dirty="0" smtClean="0">
                <a:solidFill>
                  <a:srgbClr val="000000"/>
                </a:solidFill>
              </a:rPr>
              <a:t>The actual </a:t>
            </a:r>
            <a:r>
              <a:rPr lang="en-US" sz="1200" b="1" dirty="0" smtClean="0">
                <a:solidFill>
                  <a:srgbClr val="000000"/>
                </a:solidFill>
              </a:rPr>
              <a:t>student created problems </a:t>
            </a:r>
            <a:r>
              <a:rPr lang="en-US" sz="1200" b="1" dirty="0" smtClean="0">
                <a:solidFill>
                  <a:srgbClr val="000000"/>
                </a:solidFill>
              </a:rPr>
              <a:t>can </a:t>
            </a:r>
            <a:r>
              <a:rPr lang="en-US" sz="1200" b="1" dirty="0">
                <a:solidFill>
                  <a:srgbClr val="000000"/>
                </a:solidFill>
              </a:rPr>
              <a:t>be treated as an exit slip </a:t>
            </a:r>
            <a:r>
              <a:rPr lang="en-US" sz="1200" b="1" dirty="0" smtClean="0">
                <a:solidFill>
                  <a:srgbClr val="000000"/>
                </a:solidFill>
              </a:rPr>
              <a:t>or cumulative project depending on the assessment purpose, formative or summative </a:t>
            </a:r>
            <a:r>
              <a:rPr lang="en-US" sz="1200" b="1" dirty="0" smtClean="0">
                <a:solidFill>
                  <a:srgbClr val="000000"/>
                </a:solidFill>
              </a:rPr>
              <a:t>(20-30 </a:t>
            </a:r>
            <a:r>
              <a:rPr lang="en-US" sz="1200" b="1" dirty="0" err="1">
                <a:solidFill>
                  <a:srgbClr val="000000"/>
                </a:solidFill>
              </a:rPr>
              <a:t>mins</a:t>
            </a:r>
            <a:r>
              <a:rPr lang="en-US" sz="1200" b="1" dirty="0">
                <a:solidFill>
                  <a:srgbClr val="000000"/>
                </a:solidFill>
              </a:rPr>
              <a:t>)</a:t>
            </a:r>
          </a:p>
          <a:p>
            <a:pPr marL="457200" lvl="1" indent="0" eaLnBrk="1" hangingPunct="1"/>
            <a:endParaRPr lang="en-US" sz="1200" b="1" dirty="0"/>
          </a:p>
        </p:txBody>
      </p:sp>
    </p:spTree>
    <p:extLst>
      <p:ext uri="{BB962C8B-B14F-4D97-AF65-F5344CB8AC3E}">
        <p14:creationId xmlns:p14="http://schemas.microsoft.com/office/powerpoint/2010/main" val="54617055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36302885"/>
              </p:ext>
            </p:extLst>
          </p:nvPr>
        </p:nvGraphicFramePr>
        <p:xfrm>
          <a:off x="457200" y="3608471"/>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dirty="0" smtClean="0"/>
                        <a:t>Object </a:t>
                      </a:r>
                    </a:p>
                    <a:p>
                      <a:pPr algn="ctr"/>
                      <a:r>
                        <a:rPr lang="en-US" sz="2800" dirty="0" smtClean="0"/>
                        <a:t>Name</a:t>
                      </a:r>
                      <a:endParaRPr lang="en-US" sz="2800" dirty="0">
                        <a:solidFill>
                          <a:srgbClr val="00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Number</a:t>
                      </a:r>
                      <a:r>
                        <a:rPr lang="en-US" baseline="0" dirty="0" smtClean="0"/>
                        <a:t> of Inches Long</a:t>
                      </a:r>
                      <a:endParaRPr lang="en-US" dirty="0" smtClean="0">
                        <a:solidFill>
                          <a:srgbClr val="000000"/>
                        </a:solidFill>
                      </a:endParaRPr>
                    </a:p>
                    <a:p>
                      <a:pPr algn="ctr"/>
                      <a:endParaRPr lang="en-US" dirty="0">
                        <a:solidFill>
                          <a:srgbClr val="000000"/>
                        </a:solidFill>
                      </a:endParaRPr>
                    </a:p>
                  </a:txBody>
                  <a:tcPr/>
                </a:tc>
              </a:tr>
              <a:tr h="800536">
                <a:tc>
                  <a:txBody>
                    <a:bodyPr/>
                    <a:lstStyle/>
                    <a:p>
                      <a:pPr algn="ctr"/>
                      <a:r>
                        <a:rPr lang="en-US" sz="1200" b="1" dirty="0" smtClean="0">
                          <a:solidFill>
                            <a:srgbClr val="000000"/>
                          </a:solidFill>
                        </a:rPr>
                        <a:t>Largest</a:t>
                      </a:r>
                      <a:r>
                        <a:rPr lang="en-US" sz="1200" b="1" baseline="0" dirty="0" smtClean="0">
                          <a:solidFill>
                            <a:srgbClr val="000000"/>
                          </a:solidFill>
                        </a:rPr>
                        <a:t> Object</a:t>
                      </a:r>
                      <a:endParaRPr lang="en-US" sz="1200" b="1" dirty="0">
                        <a:solidFill>
                          <a:srgbClr val="000000"/>
                        </a:solidFill>
                      </a:endParaRPr>
                    </a:p>
                  </a:txBody>
                  <a:tcPr/>
                </a:tc>
                <a:tc>
                  <a:txBody>
                    <a:bodyPr/>
                    <a:lstStyle/>
                    <a:p>
                      <a:endParaRPr lang="en-US">
                        <a:solidFill>
                          <a:srgbClr val="000000"/>
                        </a:solidFill>
                      </a:endParaRPr>
                    </a:p>
                  </a:txBody>
                  <a:tcPr/>
                </a:tc>
              </a:tr>
              <a:tr h="80053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0000"/>
                          </a:solidFill>
                        </a:rPr>
                        <a:t>Smallest</a:t>
                      </a:r>
                      <a:r>
                        <a:rPr lang="en-US" sz="1200" b="1" baseline="0" dirty="0" smtClean="0">
                          <a:solidFill>
                            <a:srgbClr val="000000"/>
                          </a:solidFill>
                        </a:rPr>
                        <a:t> Object</a:t>
                      </a:r>
                      <a:endParaRPr lang="en-US" sz="1200" b="1" dirty="0" smtClean="0">
                        <a:solidFill>
                          <a:srgbClr val="000000"/>
                        </a:solidFill>
                      </a:endParaRPr>
                    </a:p>
                    <a:p>
                      <a:endParaRPr lang="en-US" b="1" dirty="0">
                        <a:solidFill>
                          <a:srgbClr val="000000"/>
                        </a:solidFill>
                      </a:endParaRPr>
                    </a:p>
                  </a:txBody>
                  <a:tcPr/>
                </a:tc>
                <a:tc>
                  <a:txBody>
                    <a:bodyPr/>
                    <a:lstStyle/>
                    <a:p>
                      <a:endParaRPr lang="en-US" dirty="0">
                        <a:solidFill>
                          <a:srgbClr val="000000"/>
                        </a:solidFill>
                      </a:endParaRPr>
                    </a:p>
                  </a:txBody>
                  <a:tcPr/>
                </a:tc>
              </a:tr>
            </a:tbl>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1124958263"/>
              </p:ext>
            </p:extLst>
          </p:nvPr>
        </p:nvGraphicFramePr>
        <p:xfrm>
          <a:off x="5082794" y="274638"/>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dirty="0" smtClean="0"/>
                        <a:t>Object </a:t>
                      </a:r>
                    </a:p>
                    <a:p>
                      <a:pPr algn="ctr"/>
                      <a:r>
                        <a:rPr lang="en-US" sz="2800" dirty="0" smtClean="0"/>
                        <a:t>Name</a:t>
                      </a:r>
                      <a:endParaRPr lang="en-US" sz="2800" dirty="0">
                        <a:solidFill>
                          <a:srgbClr val="00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Number</a:t>
                      </a:r>
                      <a:r>
                        <a:rPr lang="en-US" baseline="0" dirty="0" smtClean="0"/>
                        <a:t> of Inches Long</a:t>
                      </a:r>
                      <a:endParaRPr lang="en-US" dirty="0" smtClean="0">
                        <a:solidFill>
                          <a:srgbClr val="000000"/>
                        </a:solidFill>
                      </a:endParaRPr>
                    </a:p>
                    <a:p>
                      <a:pPr algn="ctr"/>
                      <a:endParaRPr lang="en-US" dirty="0">
                        <a:solidFill>
                          <a:srgbClr val="000000"/>
                        </a:solidFill>
                      </a:endParaRPr>
                    </a:p>
                  </a:txBody>
                  <a:tcPr/>
                </a:tc>
              </a:tr>
              <a:tr h="800536">
                <a:tc>
                  <a:txBody>
                    <a:bodyPr/>
                    <a:lstStyle/>
                    <a:p>
                      <a:pPr algn="ctr"/>
                      <a:r>
                        <a:rPr lang="en-US" sz="1200" b="1" dirty="0" smtClean="0">
                          <a:solidFill>
                            <a:srgbClr val="000000"/>
                          </a:solidFill>
                        </a:rPr>
                        <a:t>Largest</a:t>
                      </a:r>
                      <a:r>
                        <a:rPr lang="en-US" sz="1200" b="1" baseline="0" dirty="0" smtClean="0">
                          <a:solidFill>
                            <a:srgbClr val="000000"/>
                          </a:solidFill>
                        </a:rPr>
                        <a:t> Object</a:t>
                      </a:r>
                      <a:endParaRPr lang="en-US" sz="1200" b="1" dirty="0">
                        <a:solidFill>
                          <a:srgbClr val="000000"/>
                        </a:solidFill>
                      </a:endParaRPr>
                    </a:p>
                  </a:txBody>
                  <a:tcPr/>
                </a:tc>
                <a:tc>
                  <a:txBody>
                    <a:bodyPr/>
                    <a:lstStyle/>
                    <a:p>
                      <a:endParaRPr lang="en-US">
                        <a:solidFill>
                          <a:srgbClr val="000000"/>
                        </a:solidFill>
                      </a:endParaRPr>
                    </a:p>
                  </a:txBody>
                  <a:tcPr/>
                </a:tc>
              </a:tr>
              <a:tr h="80053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0000"/>
                          </a:solidFill>
                        </a:rPr>
                        <a:t>Smallest</a:t>
                      </a:r>
                      <a:r>
                        <a:rPr lang="en-US" sz="1200" b="1" baseline="0" dirty="0" smtClean="0">
                          <a:solidFill>
                            <a:srgbClr val="000000"/>
                          </a:solidFill>
                        </a:rPr>
                        <a:t> Object</a:t>
                      </a:r>
                      <a:endParaRPr lang="en-US" sz="1200" b="1" dirty="0" smtClean="0">
                        <a:solidFill>
                          <a:srgbClr val="000000"/>
                        </a:solidFill>
                      </a:endParaRPr>
                    </a:p>
                    <a:p>
                      <a:endParaRPr lang="en-US" b="1" dirty="0">
                        <a:solidFill>
                          <a:srgbClr val="000000"/>
                        </a:solidFill>
                      </a:endParaRPr>
                    </a:p>
                  </a:txBody>
                  <a:tcPr/>
                </a:tc>
                <a:tc>
                  <a:txBody>
                    <a:bodyPr/>
                    <a:lstStyle/>
                    <a:p>
                      <a:endParaRPr lang="en-US" dirty="0">
                        <a:solidFill>
                          <a:srgbClr val="000000"/>
                        </a:solidFill>
                      </a:endParaRPr>
                    </a:p>
                  </a:txBody>
                  <a:tcPr/>
                </a:tc>
              </a:tr>
            </a:tbl>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1725479808"/>
              </p:ext>
            </p:extLst>
          </p:nvPr>
        </p:nvGraphicFramePr>
        <p:xfrm>
          <a:off x="5082794" y="3608471"/>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b="1" dirty="0" smtClean="0"/>
                        <a:t>Object </a:t>
                      </a:r>
                    </a:p>
                    <a:p>
                      <a:pPr algn="ctr"/>
                      <a:r>
                        <a:rPr lang="en-US" sz="2800" b="1" dirty="0" smtClean="0"/>
                        <a:t>Name</a:t>
                      </a:r>
                      <a:endParaRPr lang="en-US" sz="2800" b="1" dirty="0">
                        <a:solidFill>
                          <a:srgbClr val="00000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t>Number</a:t>
                      </a:r>
                      <a:r>
                        <a:rPr lang="en-US" baseline="0" dirty="0" smtClean="0"/>
                        <a:t> of Inches Long</a:t>
                      </a:r>
                      <a:endParaRPr lang="en-US" dirty="0" smtClean="0">
                        <a:solidFill>
                          <a:srgbClr val="000000"/>
                        </a:solidFill>
                      </a:endParaRPr>
                    </a:p>
                    <a:p>
                      <a:pPr algn="ctr"/>
                      <a:endParaRPr lang="en-US" b="1" dirty="0">
                        <a:solidFill>
                          <a:srgbClr val="000000"/>
                        </a:solidFill>
                      </a:endParaRPr>
                    </a:p>
                  </a:txBody>
                  <a:tcPr/>
                </a:tc>
              </a:tr>
              <a:tr h="800536">
                <a:tc>
                  <a:txBody>
                    <a:bodyPr/>
                    <a:lstStyle/>
                    <a:p>
                      <a:pPr algn="ctr"/>
                      <a:r>
                        <a:rPr lang="en-US" sz="1200" b="1" dirty="0" smtClean="0">
                          <a:solidFill>
                            <a:srgbClr val="000000"/>
                          </a:solidFill>
                        </a:rPr>
                        <a:t>Largest</a:t>
                      </a:r>
                      <a:r>
                        <a:rPr lang="en-US" sz="1200" b="1" baseline="0" dirty="0" smtClean="0">
                          <a:solidFill>
                            <a:srgbClr val="000000"/>
                          </a:solidFill>
                        </a:rPr>
                        <a:t> Object</a:t>
                      </a:r>
                      <a:endParaRPr lang="en-US" sz="1200" b="1" dirty="0">
                        <a:solidFill>
                          <a:srgbClr val="000000"/>
                        </a:solidFill>
                      </a:endParaRPr>
                    </a:p>
                  </a:txBody>
                  <a:tcPr/>
                </a:tc>
                <a:tc>
                  <a:txBody>
                    <a:bodyPr/>
                    <a:lstStyle/>
                    <a:p>
                      <a:endParaRPr lang="en-US" b="1">
                        <a:solidFill>
                          <a:srgbClr val="000000"/>
                        </a:solidFill>
                      </a:endParaRPr>
                    </a:p>
                  </a:txBody>
                  <a:tcPr/>
                </a:tc>
              </a:tr>
              <a:tr h="80053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0000"/>
                          </a:solidFill>
                        </a:rPr>
                        <a:t>Smallest</a:t>
                      </a:r>
                      <a:r>
                        <a:rPr lang="en-US" sz="1200" b="1" baseline="0" dirty="0" smtClean="0">
                          <a:solidFill>
                            <a:srgbClr val="000000"/>
                          </a:solidFill>
                        </a:rPr>
                        <a:t> Object</a:t>
                      </a:r>
                      <a:endParaRPr lang="en-US" sz="1200" b="1" dirty="0" smtClean="0">
                        <a:solidFill>
                          <a:srgbClr val="000000"/>
                        </a:solidFill>
                      </a:endParaRPr>
                    </a:p>
                    <a:p>
                      <a:endParaRPr lang="en-US" b="1" dirty="0">
                        <a:solidFill>
                          <a:srgbClr val="000000"/>
                        </a:solidFill>
                      </a:endParaRPr>
                    </a:p>
                  </a:txBody>
                  <a:tcPr/>
                </a:tc>
                <a:tc>
                  <a:txBody>
                    <a:bodyPr/>
                    <a:lstStyle/>
                    <a:p>
                      <a:endParaRPr lang="en-US" b="1" dirty="0">
                        <a:solidFill>
                          <a:srgbClr val="000000"/>
                        </a:solidFill>
                      </a:endParaRPr>
                    </a:p>
                  </a:txBody>
                  <a:tcPr/>
                </a:tc>
              </a:tr>
            </a:tbl>
          </a:graphicData>
        </a:graphic>
      </p:graphicFrame>
      <p:graphicFrame>
        <p:nvGraphicFramePr>
          <p:cNvPr id="8" name="Content Placeholder 3"/>
          <p:cNvGraphicFramePr>
            <a:graphicFrameLocks/>
          </p:cNvGraphicFramePr>
          <p:nvPr>
            <p:extLst>
              <p:ext uri="{D42A27DB-BD31-4B8C-83A1-F6EECF244321}">
                <p14:modId xmlns:p14="http://schemas.microsoft.com/office/powerpoint/2010/main" val="3249111760"/>
              </p:ext>
            </p:extLst>
          </p:nvPr>
        </p:nvGraphicFramePr>
        <p:xfrm>
          <a:off x="457200" y="274638"/>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dirty="0" smtClean="0"/>
                        <a:t>Object </a:t>
                      </a:r>
                    </a:p>
                    <a:p>
                      <a:pPr algn="ctr"/>
                      <a:r>
                        <a:rPr lang="en-US" sz="2800" dirty="0" smtClean="0"/>
                        <a:t>Name</a:t>
                      </a:r>
                      <a:endParaRPr lang="en-US" sz="2800" dirty="0">
                        <a:solidFill>
                          <a:srgbClr val="000000"/>
                        </a:solidFill>
                      </a:endParaRPr>
                    </a:p>
                  </a:txBody>
                  <a:tcPr/>
                </a:tc>
                <a:tc>
                  <a:txBody>
                    <a:bodyPr/>
                    <a:lstStyle/>
                    <a:p>
                      <a:pPr algn="ctr"/>
                      <a:r>
                        <a:rPr lang="en-US" dirty="0" smtClean="0"/>
                        <a:t>Number</a:t>
                      </a:r>
                      <a:r>
                        <a:rPr lang="en-US" baseline="0" dirty="0" smtClean="0"/>
                        <a:t> of Inches Long</a:t>
                      </a:r>
                      <a:endParaRPr lang="en-US" dirty="0">
                        <a:solidFill>
                          <a:srgbClr val="000000"/>
                        </a:solidFill>
                      </a:endParaRPr>
                    </a:p>
                  </a:txBody>
                  <a:tcPr/>
                </a:tc>
              </a:tr>
              <a:tr h="800536">
                <a:tc>
                  <a:txBody>
                    <a:bodyPr/>
                    <a:lstStyle/>
                    <a:p>
                      <a:pPr algn="ctr"/>
                      <a:r>
                        <a:rPr lang="en-US" sz="1200" b="1" dirty="0" smtClean="0">
                          <a:solidFill>
                            <a:srgbClr val="000000"/>
                          </a:solidFill>
                        </a:rPr>
                        <a:t>Largest</a:t>
                      </a:r>
                      <a:r>
                        <a:rPr lang="en-US" sz="1200" b="1" baseline="0" dirty="0" smtClean="0">
                          <a:solidFill>
                            <a:srgbClr val="000000"/>
                          </a:solidFill>
                        </a:rPr>
                        <a:t> Object</a:t>
                      </a:r>
                      <a:endParaRPr lang="en-US" sz="1200" b="1" dirty="0">
                        <a:solidFill>
                          <a:srgbClr val="000000"/>
                        </a:solidFill>
                      </a:endParaRPr>
                    </a:p>
                  </a:txBody>
                  <a:tcPr/>
                </a:tc>
                <a:tc>
                  <a:txBody>
                    <a:bodyPr/>
                    <a:lstStyle/>
                    <a:p>
                      <a:endParaRPr lang="en-US">
                        <a:solidFill>
                          <a:srgbClr val="000000"/>
                        </a:solidFill>
                      </a:endParaRPr>
                    </a:p>
                  </a:txBody>
                  <a:tcPr/>
                </a:tc>
              </a:tr>
              <a:tr h="80053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0000"/>
                          </a:solidFill>
                        </a:rPr>
                        <a:t>Smallest</a:t>
                      </a:r>
                      <a:r>
                        <a:rPr lang="en-US" sz="1200" b="1" baseline="0" dirty="0" smtClean="0">
                          <a:solidFill>
                            <a:srgbClr val="000000"/>
                          </a:solidFill>
                        </a:rPr>
                        <a:t> Object</a:t>
                      </a:r>
                      <a:endParaRPr lang="en-US" sz="1200" b="1" dirty="0" smtClean="0">
                        <a:solidFill>
                          <a:srgbClr val="000000"/>
                        </a:solidFill>
                      </a:endParaRPr>
                    </a:p>
                    <a:p>
                      <a:endParaRPr lang="en-US" b="1" dirty="0">
                        <a:solidFill>
                          <a:srgbClr val="000000"/>
                        </a:solidFill>
                      </a:endParaRPr>
                    </a:p>
                  </a:txBody>
                  <a:tcPr/>
                </a:tc>
                <a:tc>
                  <a:txBody>
                    <a:bodyPr/>
                    <a:lstStyle/>
                    <a:p>
                      <a:endParaRPr lang="en-US" dirty="0">
                        <a:solidFill>
                          <a:srgbClr val="000000"/>
                        </a:solidFill>
                      </a:endParaRPr>
                    </a:p>
                  </a:txBody>
                  <a:tcPr/>
                </a:tc>
              </a:tr>
            </a:tbl>
          </a:graphicData>
        </a:graphic>
      </p:graphicFrame>
    </p:spTree>
    <p:extLst>
      <p:ext uri="{BB962C8B-B14F-4D97-AF65-F5344CB8AC3E}">
        <p14:creationId xmlns:p14="http://schemas.microsoft.com/office/powerpoint/2010/main" val="2942573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175" y="23142"/>
            <a:ext cx="8229600" cy="731349"/>
          </a:xfrm>
        </p:spPr>
        <p:txBody>
          <a:bodyPr>
            <a:normAutofit fontScale="90000"/>
          </a:bodyPr>
          <a:lstStyle/>
          <a:p>
            <a:pPr algn="l"/>
            <a:r>
              <a:rPr lang="en-US" dirty="0" smtClean="0">
                <a:solidFill>
                  <a:srgbClr val="000000"/>
                </a:solidFill>
              </a:rPr>
              <a:t>Learning Task…</a:t>
            </a:r>
            <a:endParaRPr lang="en-US" dirty="0">
              <a:solidFill>
                <a:srgbClr val="000000"/>
              </a:solidFill>
            </a:endParaRPr>
          </a:p>
        </p:txBody>
      </p:sp>
      <p:sp>
        <p:nvSpPr>
          <p:cNvPr id="3" name="Content Placeholder 2"/>
          <p:cNvSpPr>
            <a:spLocks noGrp="1"/>
          </p:cNvSpPr>
          <p:nvPr>
            <p:ph idx="1"/>
          </p:nvPr>
        </p:nvSpPr>
        <p:spPr>
          <a:xfrm>
            <a:off x="457200" y="855091"/>
            <a:ext cx="8229600" cy="5296224"/>
          </a:xfrm>
        </p:spPr>
        <p:txBody>
          <a:bodyPr/>
          <a:lstStyle/>
          <a:p>
            <a:pPr marL="514350" indent="-514350">
              <a:buAutoNum type="arabicPeriod"/>
            </a:pPr>
            <a:r>
              <a:rPr lang="en-US" dirty="0" smtClean="0">
                <a:solidFill>
                  <a:srgbClr val="000000"/>
                </a:solidFill>
              </a:rPr>
              <a:t>Using an appropriate tool to measure the length of your stuffed animal in centimeters. Record your answer.</a:t>
            </a:r>
          </a:p>
          <a:p>
            <a:pPr marL="514350" indent="-514350">
              <a:buAutoNum type="arabicPeriod"/>
            </a:pPr>
            <a:r>
              <a:rPr lang="en-US" dirty="0" smtClean="0">
                <a:solidFill>
                  <a:srgbClr val="000000"/>
                </a:solidFill>
              </a:rPr>
              <a:t>Using the same tool, measure a friend’s stuffed animal.</a:t>
            </a:r>
          </a:p>
          <a:p>
            <a:pPr marL="514350" indent="-514350">
              <a:buAutoNum type="arabicPeriod"/>
            </a:pPr>
            <a:r>
              <a:rPr lang="en-US" dirty="0" smtClean="0">
                <a:solidFill>
                  <a:srgbClr val="000000"/>
                </a:solidFill>
              </a:rPr>
              <a:t>Create a subtraction story problem about your measurements.  </a:t>
            </a:r>
          </a:p>
          <a:p>
            <a:pPr marL="514350" indent="-514350">
              <a:buAutoNum type="arabicPeriod"/>
            </a:pPr>
            <a:r>
              <a:rPr lang="en-US" dirty="0" smtClean="0">
                <a:solidFill>
                  <a:srgbClr val="000000"/>
                </a:solidFill>
              </a:rPr>
              <a:t>Use pictures, equations, and words to show your solution path.</a:t>
            </a:r>
          </a:p>
          <a:p>
            <a:pPr marL="514350" indent="-514350">
              <a:buAutoNum type="arabicPeriod"/>
            </a:pPr>
            <a:endParaRPr lang="en-US" dirty="0"/>
          </a:p>
        </p:txBody>
      </p:sp>
    </p:spTree>
    <p:extLst>
      <p:ext uri="{BB962C8B-B14F-4D97-AF65-F5344CB8AC3E}">
        <p14:creationId xmlns:p14="http://schemas.microsoft.com/office/powerpoint/2010/main" val="2700062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40146105"/>
              </p:ext>
            </p:extLst>
          </p:nvPr>
        </p:nvGraphicFramePr>
        <p:xfrm>
          <a:off x="457200" y="3608471"/>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dirty="0" smtClean="0">
                          <a:solidFill>
                            <a:srgbClr val="000000"/>
                          </a:solidFill>
                        </a:rPr>
                        <a:t>Stuffed</a:t>
                      </a:r>
                    </a:p>
                    <a:p>
                      <a:pPr algn="ctr"/>
                      <a:r>
                        <a:rPr lang="en-US" sz="2800" dirty="0" smtClean="0">
                          <a:solidFill>
                            <a:srgbClr val="000000"/>
                          </a:solidFill>
                        </a:rPr>
                        <a:t>Animal</a:t>
                      </a:r>
                      <a:endParaRPr lang="en-US" sz="2800" dirty="0">
                        <a:solidFill>
                          <a:srgbClr val="000000"/>
                        </a:solidFill>
                      </a:endParaRPr>
                    </a:p>
                  </a:txBody>
                  <a:tcPr/>
                </a:tc>
                <a:tc>
                  <a:txBody>
                    <a:bodyPr/>
                    <a:lstStyle/>
                    <a:p>
                      <a:pPr algn="ctr"/>
                      <a:r>
                        <a:rPr lang="en-US" dirty="0" smtClean="0"/>
                        <a:t>Number</a:t>
                      </a:r>
                      <a:r>
                        <a:rPr lang="en-US" baseline="0" dirty="0" smtClean="0"/>
                        <a:t> of centimeters Long</a:t>
                      </a:r>
                      <a:endParaRPr lang="en-US" dirty="0">
                        <a:solidFill>
                          <a:srgbClr val="000000"/>
                        </a:solidFill>
                      </a:endParaRPr>
                    </a:p>
                  </a:txBody>
                  <a:tcPr/>
                </a:tc>
              </a:tr>
              <a:tr h="800536">
                <a:tc>
                  <a:txBody>
                    <a:bodyPr/>
                    <a:lstStyle/>
                    <a:p>
                      <a:pPr algn="ctr"/>
                      <a:r>
                        <a:rPr lang="en-US" sz="1600" b="1" baseline="0" dirty="0" smtClean="0">
                          <a:solidFill>
                            <a:srgbClr val="000000"/>
                          </a:solidFill>
                        </a:rPr>
                        <a:t>My Stuffed </a:t>
                      </a:r>
                    </a:p>
                    <a:p>
                      <a:pPr algn="ctr"/>
                      <a:r>
                        <a:rPr lang="en-US" sz="1600" b="1" baseline="0" dirty="0" smtClean="0">
                          <a:solidFill>
                            <a:srgbClr val="000000"/>
                          </a:solidFill>
                        </a:rPr>
                        <a:t>animal</a:t>
                      </a:r>
                      <a:endParaRPr lang="en-US" sz="1600" b="1" dirty="0">
                        <a:solidFill>
                          <a:srgbClr val="000000"/>
                        </a:solidFill>
                      </a:endParaRPr>
                    </a:p>
                  </a:txBody>
                  <a:tcPr/>
                </a:tc>
                <a:tc>
                  <a:txBody>
                    <a:bodyPr/>
                    <a:lstStyle/>
                    <a:p>
                      <a:endParaRPr lang="en-US" dirty="0">
                        <a:solidFill>
                          <a:srgbClr val="000000"/>
                        </a:solidFill>
                      </a:endParaRPr>
                    </a:p>
                  </a:txBody>
                  <a:tcPr/>
                </a:tc>
              </a:tr>
              <a:tr h="800536">
                <a:tc>
                  <a:txBody>
                    <a:bodyPr/>
                    <a:lstStyle/>
                    <a:p>
                      <a:pPr algn="ctr"/>
                      <a:r>
                        <a:rPr lang="en-US" b="1" dirty="0" smtClean="0">
                          <a:solidFill>
                            <a:srgbClr val="000000"/>
                          </a:solidFill>
                        </a:rPr>
                        <a:t>__________’s stuffed animal</a:t>
                      </a:r>
                      <a:endParaRPr lang="en-US" b="1" dirty="0">
                        <a:solidFill>
                          <a:srgbClr val="000000"/>
                        </a:solidFill>
                      </a:endParaRPr>
                    </a:p>
                  </a:txBody>
                  <a:tcPr/>
                </a:tc>
                <a:tc>
                  <a:txBody>
                    <a:bodyPr/>
                    <a:lstStyle/>
                    <a:p>
                      <a:endParaRPr lang="en-US" dirty="0">
                        <a:solidFill>
                          <a:srgbClr val="000000"/>
                        </a:solidFill>
                      </a:endParaRPr>
                    </a:p>
                  </a:txBody>
                  <a:tcPr/>
                </a:tc>
              </a:tr>
            </a:tbl>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2495565514"/>
              </p:ext>
            </p:extLst>
          </p:nvPr>
        </p:nvGraphicFramePr>
        <p:xfrm>
          <a:off x="5082794" y="274638"/>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dirty="0" smtClean="0">
                          <a:solidFill>
                            <a:srgbClr val="000000"/>
                          </a:solidFill>
                        </a:rPr>
                        <a:t>Stuffed</a:t>
                      </a:r>
                    </a:p>
                    <a:p>
                      <a:pPr algn="ctr"/>
                      <a:r>
                        <a:rPr lang="en-US" sz="2800" dirty="0" smtClean="0">
                          <a:solidFill>
                            <a:srgbClr val="000000"/>
                          </a:solidFill>
                        </a:rPr>
                        <a:t>Animal</a:t>
                      </a:r>
                      <a:endParaRPr lang="en-US" sz="2800" dirty="0">
                        <a:solidFill>
                          <a:srgbClr val="000000"/>
                        </a:solidFill>
                      </a:endParaRPr>
                    </a:p>
                  </a:txBody>
                  <a:tcPr/>
                </a:tc>
                <a:tc>
                  <a:txBody>
                    <a:bodyPr/>
                    <a:lstStyle/>
                    <a:p>
                      <a:pPr algn="ctr"/>
                      <a:r>
                        <a:rPr lang="en-US" dirty="0" smtClean="0"/>
                        <a:t>Number</a:t>
                      </a:r>
                      <a:r>
                        <a:rPr lang="en-US" baseline="0" dirty="0" smtClean="0"/>
                        <a:t> of centimeters Long</a:t>
                      </a:r>
                      <a:endParaRPr lang="en-US" dirty="0">
                        <a:solidFill>
                          <a:srgbClr val="000000"/>
                        </a:solidFill>
                      </a:endParaRPr>
                    </a:p>
                  </a:txBody>
                  <a:tcPr/>
                </a:tc>
              </a:tr>
              <a:tr h="800536">
                <a:tc>
                  <a:txBody>
                    <a:bodyPr/>
                    <a:lstStyle/>
                    <a:p>
                      <a:pPr algn="ctr"/>
                      <a:r>
                        <a:rPr lang="en-US" sz="1600" b="1" baseline="0" dirty="0" smtClean="0">
                          <a:solidFill>
                            <a:srgbClr val="000000"/>
                          </a:solidFill>
                        </a:rPr>
                        <a:t>My Stuffed </a:t>
                      </a:r>
                    </a:p>
                    <a:p>
                      <a:pPr algn="ctr"/>
                      <a:r>
                        <a:rPr lang="en-US" sz="1600" b="1" baseline="0" dirty="0" smtClean="0">
                          <a:solidFill>
                            <a:srgbClr val="000000"/>
                          </a:solidFill>
                        </a:rPr>
                        <a:t>animal</a:t>
                      </a:r>
                      <a:endParaRPr lang="en-US" sz="1600" b="1" dirty="0">
                        <a:solidFill>
                          <a:srgbClr val="000000"/>
                        </a:solidFill>
                      </a:endParaRPr>
                    </a:p>
                  </a:txBody>
                  <a:tcPr/>
                </a:tc>
                <a:tc>
                  <a:txBody>
                    <a:bodyPr/>
                    <a:lstStyle/>
                    <a:p>
                      <a:endParaRPr lang="en-US" dirty="0">
                        <a:solidFill>
                          <a:srgbClr val="000000"/>
                        </a:solidFill>
                      </a:endParaRPr>
                    </a:p>
                  </a:txBody>
                  <a:tcPr/>
                </a:tc>
              </a:tr>
              <a:tr h="800536">
                <a:tc>
                  <a:txBody>
                    <a:bodyPr/>
                    <a:lstStyle/>
                    <a:p>
                      <a:pPr algn="ctr"/>
                      <a:r>
                        <a:rPr lang="en-US" b="1" dirty="0" smtClean="0">
                          <a:solidFill>
                            <a:srgbClr val="000000"/>
                          </a:solidFill>
                        </a:rPr>
                        <a:t>__________’s stuffed animal</a:t>
                      </a:r>
                      <a:endParaRPr lang="en-US" b="1" dirty="0">
                        <a:solidFill>
                          <a:srgbClr val="000000"/>
                        </a:solidFill>
                      </a:endParaRPr>
                    </a:p>
                  </a:txBody>
                  <a:tcPr/>
                </a:tc>
                <a:tc>
                  <a:txBody>
                    <a:bodyPr/>
                    <a:lstStyle/>
                    <a:p>
                      <a:endParaRPr lang="en-US" dirty="0">
                        <a:solidFill>
                          <a:srgbClr val="000000"/>
                        </a:solidFill>
                      </a:endParaRPr>
                    </a:p>
                  </a:txBody>
                  <a:tcPr/>
                </a:tc>
              </a:tr>
            </a:tbl>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1870505487"/>
              </p:ext>
            </p:extLst>
          </p:nvPr>
        </p:nvGraphicFramePr>
        <p:xfrm>
          <a:off x="5082794" y="3608471"/>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dirty="0" smtClean="0">
                          <a:solidFill>
                            <a:srgbClr val="000000"/>
                          </a:solidFill>
                        </a:rPr>
                        <a:t>Stuffed</a:t>
                      </a:r>
                    </a:p>
                    <a:p>
                      <a:pPr algn="ctr"/>
                      <a:r>
                        <a:rPr lang="en-US" sz="2800" dirty="0" smtClean="0">
                          <a:solidFill>
                            <a:srgbClr val="000000"/>
                          </a:solidFill>
                        </a:rPr>
                        <a:t>Animal</a:t>
                      </a:r>
                      <a:endParaRPr lang="en-US" sz="2800" dirty="0">
                        <a:solidFill>
                          <a:srgbClr val="000000"/>
                        </a:solidFill>
                      </a:endParaRPr>
                    </a:p>
                  </a:txBody>
                  <a:tcPr/>
                </a:tc>
                <a:tc>
                  <a:txBody>
                    <a:bodyPr/>
                    <a:lstStyle/>
                    <a:p>
                      <a:pPr algn="ctr"/>
                      <a:r>
                        <a:rPr lang="en-US" dirty="0" smtClean="0"/>
                        <a:t>Number</a:t>
                      </a:r>
                      <a:r>
                        <a:rPr lang="en-US" baseline="0" dirty="0" smtClean="0"/>
                        <a:t> of centimeters Long</a:t>
                      </a:r>
                      <a:endParaRPr lang="en-US" dirty="0">
                        <a:solidFill>
                          <a:srgbClr val="000000"/>
                        </a:solidFill>
                      </a:endParaRPr>
                    </a:p>
                  </a:txBody>
                  <a:tcPr/>
                </a:tc>
              </a:tr>
              <a:tr h="800536">
                <a:tc>
                  <a:txBody>
                    <a:bodyPr/>
                    <a:lstStyle/>
                    <a:p>
                      <a:pPr algn="ctr"/>
                      <a:r>
                        <a:rPr lang="en-US" sz="1600" b="1" baseline="0" dirty="0" smtClean="0">
                          <a:solidFill>
                            <a:srgbClr val="000000"/>
                          </a:solidFill>
                        </a:rPr>
                        <a:t>My Stuffed </a:t>
                      </a:r>
                    </a:p>
                    <a:p>
                      <a:pPr algn="ctr"/>
                      <a:r>
                        <a:rPr lang="en-US" sz="1600" b="1" baseline="0" dirty="0" smtClean="0">
                          <a:solidFill>
                            <a:srgbClr val="000000"/>
                          </a:solidFill>
                        </a:rPr>
                        <a:t>animal</a:t>
                      </a:r>
                      <a:endParaRPr lang="en-US" sz="1600" b="1" dirty="0">
                        <a:solidFill>
                          <a:srgbClr val="000000"/>
                        </a:solidFill>
                      </a:endParaRPr>
                    </a:p>
                  </a:txBody>
                  <a:tcPr/>
                </a:tc>
                <a:tc>
                  <a:txBody>
                    <a:bodyPr/>
                    <a:lstStyle/>
                    <a:p>
                      <a:endParaRPr lang="en-US" dirty="0">
                        <a:solidFill>
                          <a:srgbClr val="000000"/>
                        </a:solidFill>
                      </a:endParaRPr>
                    </a:p>
                  </a:txBody>
                  <a:tcPr/>
                </a:tc>
              </a:tr>
              <a:tr h="800536">
                <a:tc>
                  <a:txBody>
                    <a:bodyPr/>
                    <a:lstStyle/>
                    <a:p>
                      <a:pPr algn="ctr"/>
                      <a:r>
                        <a:rPr lang="en-US" b="1" dirty="0" smtClean="0">
                          <a:solidFill>
                            <a:srgbClr val="000000"/>
                          </a:solidFill>
                        </a:rPr>
                        <a:t>__________’s stuffed animal</a:t>
                      </a:r>
                      <a:endParaRPr lang="en-US" b="1" dirty="0">
                        <a:solidFill>
                          <a:srgbClr val="000000"/>
                        </a:solidFill>
                      </a:endParaRPr>
                    </a:p>
                  </a:txBody>
                  <a:tcPr/>
                </a:tc>
                <a:tc>
                  <a:txBody>
                    <a:bodyPr/>
                    <a:lstStyle/>
                    <a:p>
                      <a:endParaRPr lang="en-US" dirty="0">
                        <a:solidFill>
                          <a:srgbClr val="000000"/>
                        </a:solidFill>
                      </a:endParaRPr>
                    </a:p>
                  </a:txBody>
                  <a:tcPr/>
                </a:tc>
              </a:tr>
            </a:tbl>
          </a:graphicData>
        </a:graphic>
      </p:graphicFrame>
      <p:graphicFrame>
        <p:nvGraphicFramePr>
          <p:cNvPr id="8" name="Content Placeholder 3"/>
          <p:cNvGraphicFramePr>
            <a:graphicFrameLocks/>
          </p:cNvGraphicFramePr>
          <p:nvPr>
            <p:extLst>
              <p:ext uri="{D42A27DB-BD31-4B8C-83A1-F6EECF244321}">
                <p14:modId xmlns:p14="http://schemas.microsoft.com/office/powerpoint/2010/main" val="2299678898"/>
              </p:ext>
            </p:extLst>
          </p:nvPr>
        </p:nvGraphicFramePr>
        <p:xfrm>
          <a:off x="457200" y="274638"/>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dirty="0" smtClean="0">
                          <a:solidFill>
                            <a:srgbClr val="000000"/>
                          </a:solidFill>
                        </a:rPr>
                        <a:t>Stuffed</a:t>
                      </a:r>
                    </a:p>
                    <a:p>
                      <a:pPr algn="ctr"/>
                      <a:r>
                        <a:rPr lang="en-US" sz="2800" dirty="0" smtClean="0">
                          <a:solidFill>
                            <a:srgbClr val="000000"/>
                          </a:solidFill>
                        </a:rPr>
                        <a:t>Animal</a:t>
                      </a:r>
                      <a:endParaRPr lang="en-US" sz="2800" dirty="0">
                        <a:solidFill>
                          <a:srgbClr val="000000"/>
                        </a:solidFill>
                      </a:endParaRPr>
                    </a:p>
                  </a:txBody>
                  <a:tcPr/>
                </a:tc>
                <a:tc>
                  <a:txBody>
                    <a:bodyPr/>
                    <a:lstStyle/>
                    <a:p>
                      <a:pPr algn="ctr"/>
                      <a:r>
                        <a:rPr lang="en-US" dirty="0" smtClean="0"/>
                        <a:t>Number</a:t>
                      </a:r>
                      <a:r>
                        <a:rPr lang="en-US" baseline="0" dirty="0" smtClean="0"/>
                        <a:t> of centimeters Long</a:t>
                      </a:r>
                      <a:endParaRPr lang="en-US" dirty="0">
                        <a:solidFill>
                          <a:srgbClr val="000000"/>
                        </a:solidFill>
                      </a:endParaRPr>
                    </a:p>
                  </a:txBody>
                  <a:tcPr/>
                </a:tc>
              </a:tr>
              <a:tr h="800536">
                <a:tc>
                  <a:txBody>
                    <a:bodyPr/>
                    <a:lstStyle/>
                    <a:p>
                      <a:pPr algn="ctr"/>
                      <a:r>
                        <a:rPr lang="en-US" sz="1600" b="1" baseline="0" dirty="0" smtClean="0">
                          <a:solidFill>
                            <a:srgbClr val="000000"/>
                          </a:solidFill>
                        </a:rPr>
                        <a:t>My Stuffed </a:t>
                      </a:r>
                    </a:p>
                    <a:p>
                      <a:pPr algn="ctr"/>
                      <a:r>
                        <a:rPr lang="en-US" sz="1600" b="1" baseline="0" dirty="0" smtClean="0">
                          <a:solidFill>
                            <a:srgbClr val="000000"/>
                          </a:solidFill>
                        </a:rPr>
                        <a:t>animal</a:t>
                      </a:r>
                      <a:endParaRPr lang="en-US" sz="1600" b="1" dirty="0">
                        <a:solidFill>
                          <a:srgbClr val="000000"/>
                        </a:solidFill>
                      </a:endParaRPr>
                    </a:p>
                  </a:txBody>
                  <a:tcPr/>
                </a:tc>
                <a:tc>
                  <a:txBody>
                    <a:bodyPr/>
                    <a:lstStyle/>
                    <a:p>
                      <a:endParaRPr lang="en-US" dirty="0">
                        <a:solidFill>
                          <a:srgbClr val="000000"/>
                        </a:solidFill>
                      </a:endParaRPr>
                    </a:p>
                  </a:txBody>
                  <a:tcPr/>
                </a:tc>
              </a:tr>
              <a:tr h="800536">
                <a:tc>
                  <a:txBody>
                    <a:bodyPr/>
                    <a:lstStyle/>
                    <a:p>
                      <a:pPr algn="ctr"/>
                      <a:r>
                        <a:rPr lang="en-US" b="1" dirty="0" smtClean="0">
                          <a:solidFill>
                            <a:srgbClr val="000000"/>
                          </a:solidFill>
                        </a:rPr>
                        <a:t>__________’s stuffed animal</a:t>
                      </a:r>
                      <a:endParaRPr lang="en-US" b="1" dirty="0">
                        <a:solidFill>
                          <a:srgbClr val="000000"/>
                        </a:solidFill>
                      </a:endParaRPr>
                    </a:p>
                  </a:txBody>
                  <a:tcPr/>
                </a:tc>
                <a:tc>
                  <a:txBody>
                    <a:bodyPr/>
                    <a:lstStyle/>
                    <a:p>
                      <a:endParaRPr lang="en-US" dirty="0">
                        <a:solidFill>
                          <a:srgbClr val="000000"/>
                        </a:solidFill>
                      </a:endParaRPr>
                    </a:p>
                  </a:txBody>
                  <a:tcPr/>
                </a:tc>
              </a:tr>
            </a:tbl>
          </a:graphicData>
        </a:graphic>
      </p:graphicFrame>
    </p:spTree>
    <p:extLst>
      <p:ext uri="{BB962C8B-B14F-4D97-AF65-F5344CB8AC3E}">
        <p14:creationId xmlns:p14="http://schemas.microsoft.com/office/powerpoint/2010/main" val="3855522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60000"/>
                <a:lumOff val="40000"/>
              </a:schemeClr>
            </a:gs>
            <a:gs pos="100000">
              <a:srgbClr val="FFFFFF"/>
            </a:gs>
            <a:gs pos="47000">
              <a:schemeClr val="accent4">
                <a:lumMod val="40000"/>
                <a:lumOff val="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07003" y="151050"/>
            <a:ext cx="7772400" cy="1470025"/>
          </a:xfrm>
        </p:spPr>
        <p:txBody>
          <a:bodyPr/>
          <a:lstStyle/>
          <a:p>
            <a:pPr eaLnBrk="1" hangingPunct="1"/>
            <a:r>
              <a:rPr lang="en-US" dirty="0">
                <a:solidFill>
                  <a:schemeClr val="bg1"/>
                </a:solidFill>
                <a:latin typeface="Kristen ITC" charset="0"/>
              </a:rPr>
              <a:t>Measuring Penny</a:t>
            </a:r>
            <a:br>
              <a:rPr lang="en-US" dirty="0">
                <a:solidFill>
                  <a:schemeClr val="bg1"/>
                </a:solidFill>
                <a:latin typeface="Kristen ITC" charset="0"/>
              </a:rPr>
            </a:br>
            <a:endParaRPr lang="en-US" sz="2500" dirty="0">
              <a:solidFill>
                <a:schemeClr val="bg1"/>
              </a:solidFill>
              <a:latin typeface="Kristen ITC" charset="0"/>
            </a:endParaRPr>
          </a:p>
        </p:txBody>
      </p:sp>
      <p:sp>
        <p:nvSpPr>
          <p:cNvPr id="2051" name="Rectangle 3"/>
          <p:cNvSpPr>
            <a:spLocks noGrp="1" noChangeArrowheads="1"/>
          </p:cNvSpPr>
          <p:nvPr>
            <p:ph type="subTitle" idx="1"/>
          </p:nvPr>
        </p:nvSpPr>
        <p:spPr>
          <a:xfrm>
            <a:off x="1447800" y="4419600"/>
            <a:ext cx="6400800" cy="1752600"/>
          </a:xfrm>
        </p:spPr>
        <p:txBody>
          <a:bodyPr>
            <a:normAutofit/>
          </a:bodyPr>
          <a:lstStyle/>
          <a:p>
            <a:pPr eaLnBrk="1" hangingPunct="1"/>
            <a:r>
              <a:rPr lang="en-US" dirty="0" smtClean="0">
                <a:solidFill>
                  <a:schemeClr val="bg1"/>
                </a:solidFill>
                <a:latin typeface="Kristen ITC" charset="0"/>
              </a:rPr>
              <a:t>Written </a:t>
            </a:r>
            <a:r>
              <a:rPr lang="en-US" dirty="0">
                <a:solidFill>
                  <a:schemeClr val="bg1"/>
                </a:solidFill>
                <a:latin typeface="Kristen ITC" charset="0"/>
              </a:rPr>
              <a:t>by </a:t>
            </a:r>
            <a:r>
              <a:rPr lang="en-US" dirty="0" err="1">
                <a:solidFill>
                  <a:schemeClr val="bg1"/>
                </a:solidFill>
                <a:latin typeface="Kristen ITC" charset="0"/>
              </a:rPr>
              <a:t>Loreen</a:t>
            </a:r>
            <a:r>
              <a:rPr lang="en-US" dirty="0">
                <a:solidFill>
                  <a:schemeClr val="bg1"/>
                </a:solidFill>
                <a:latin typeface="Kristen ITC" charset="0"/>
              </a:rPr>
              <a:t> </a:t>
            </a:r>
            <a:r>
              <a:rPr lang="en-US" dirty="0" err="1">
                <a:solidFill>
                  <a:schemeClr val="bg1"/>
                </a:solidFill>
                <a:latin typeface="Kristen ITC" charset="0"/>
              </a:rPr>
              <a:t>Leedy</a:t>
            </a:r>
            <a:endParaRPr lang="en-US" dirty="0">
              <a:solidFill>
                <a:schemeClr val="bg1"/>
              </a:solidFill>
              <a:latin typeface="Kristen ITC" charset="0"/>
            </a:endParaRPr>
          </a:p>
          <a:p>
            <a:pPr eaLnBrk="1" hangingPunct="1"/>
            <a:r>
              <a:rPr lang="en-US" dirty="0" smtClean="0">
                <a:solidFill>
                  <a:schemeClr val="bg1"/>
                </a:solidFill>
                <a:latin typeface="Kristen ITC" charset="0"/>
              </a:rPr>
              <a:t>Common Core Lesson</a:t>
            </a:r>
          </a:p>
          <a:p>
            <a:pPr eaLnBrk="1" hangingPunct="1"/>
            <a:r>
              <a:rPr lang="en-US" dirty="0" smtClean="0">
                <a:solidFill>
                  <a:schemeClr val="bg1"/>
                </a:solidFill>
                <a:latin typeface="Kristen ITC" charset="0"/>
              </a:rPr>
              <a:t> by Charity Dowell</a:t>
            </a:r>
            <a:endParaRPr lang="en-US" dirty="0">
              <a:solidFill>
                <a:schemeClr val="bg1"/>
              </a:solidFill>
              <a:latin typeface="Kristen ITC" charset="0"/>
            </a:endParaRPr>
          </a:p>
        </p:txBody>
      </p:sp>
      <p:pic>
        <p:nvPicPr>
          <p:cNvPr id="2052" name="Picture 5" descr="0805065725_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1259929"/>
            <a:ext cx="2382838"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rot="20733330">
            <a:off x="6370698" y="2300522"/>
            <a:ext cx="1820549" cy="1583878"/>
          </a:xfrm>
          <a:prstGeom prst="rect">
            <a:avLst/>
          </a:prstGeom>
        </p:spPr>
      </p:pic>
      <p:sp>
        <p:nvSpPr>
          <p:cNvPr id="3" name="TextBox 2"/>
          <p:cNvSpPr txBox="1"/>
          <p:nvPr/>
        </p:nvSpPr>
        <p:spPr>
          <a:xfrm rot="1371530">
            <a:off x="6819505" y="2395772"/>
            <a:ext cx="1760275" cy="523220"/>
          </a:xfrm>
          <a:prstGeom prst="rect">
            <a:avLst/>
          </a:prstGeom>
          <a:noFill/>
        </p:spPr>
        <p:txBody>
          <a:bodyPr wrap="square" rtlCol="0">
            <a:spAutoFit/>
          </a:bodyPr>
          <a:lstStyle/>
          <a:p>
            <a:r>
              <a:rPr lang="en-US" sz="2800" dirty="0" smtClean="0">
                <a:solidFill>
                  <a:srgbClr val="000000"/>
                </a:solidFill>
                <a:latin typeface="Gabriola"/>
                <a:cs typeface="Gabriola"/>
              </a:rPr>
              <a:t>Let’s Read…</a:t>
            </a:r>
            <a:endParaRPr lang="en-US" sz="2800" dirty="0">
              <a:solidFill>
                <a:srgbClr val="000000"/>
              </a:solidFill>
              <a:latin typeface="Gabriola"/>
              <a:cs typeface="Gabriola"/>
            </a:endParaRPr>
          </a:p>
        </p:txBody>
      </p:sp>
      <p:sp>
        <p:nvSpPr>
          <p:cNvPr id="8" name="TextBox 7"/>
          <p:cNvSpPr txBox="1"/>
          <p:nvPr/>
        </p:nvSpPr>
        <p:spPr>
          <a:xfrm rot="20232189">
            <a:off x="722649" y="2008976"/>
            <a:ext cx="2194624" cy="523220"/>
          </a:xfrm>
          <a:prstGeom prst="rect">
            <a:avLst/>
          </a:prstGeom>
          <a:noFill/>
        </p:spPr>
        <p:txBody>
          <a:bodyPr wrap="square" rtlCol="0">
            <a:spAutoFit/>
          </a:bodyPr>
          <a:lstStyle/>
          <a:p>
            <a:r>
              <a:rPr lang="en-US" sz="2800" dirty="0" smtClean="0">
                <a:solidFill>
                  <a:srgbClr val="000000"/>
                </a:solidFill>
                <a:latin typeface="Gabriola"/>
                <a:cs typeface="Gabriola"/>
              </a:rPr>
              <a:t>Quick Review…</a:t>
            </a:r>
            <a:endParaRPr lang="en-US" sz="2800" dirty="0">
              <a:solidFill>
                <a:srgbClr val="000000"/>
              </a:solidFill>
              <a:latin typeface="Gabriola"/>
              <a:cs typeface="Gabriola"/>
            </a:endParaRPr>
          </a:p>
        </p:txBody>
      </p:sp>
      <p:pic>
        <p:nvPicPr>
          <p:cNvPr id="9" name="Picture 8"/>
          <p:cNvPicPr>
            <a:picLocks noChangeAspect="1"/>
          </p:cNvPicPr>
          <p:nvPr/>
        </p:nvPicPr>
        <p:blipFill>
          <a:blip r:embed="rId4"/>
          <a:stretch>
            <a:fillRect/>
          </a:stretch>
        </p:blipFill>
        <p:spPr>
          <a:xfrm rot="6830793">
            <a:off x="657226" y="2078868"/>
            <a:ext cx="1791968" cy="1559012"/>
          </a:xfrm>
          <a:prstGeom prst="rect">
            <a:avLst/>
          </a:prstGeom>
        </p:spPr>
      </p:pic>
      <p:sp>
        <p:nvSpPr>
          <p:cNvPr id="5" name="TextBox 4"/>
          <p:cNvSpPr txBox="1"/>
          <p:nvPr/>
        </p:nvSpPr>
        <p:spPr>
          <a:xfrm rot="19734515">
            <a:off x="50928" y="3233929"/>
            <a:ext cx="3455324" cy="584776"/>
          </a:xfrm>
          <a:prstGeom prst="rect">
            <a:avLst/>
          </a:prstGeom>
          <a:noFill/>
        </p:spPr>
        <p:txBody>
          <a:bodyPr wrap="square" rtlCol="0">
            <a:spAutoFit/>
          </a:bodyPr>
          <a:lstStyle/>
          <a:p>
            <a:pPr algn="ctr"/>
            <a:r>
              <a:rPr lang="en-US" sz="800" u="sng" dirty="0" smtClean="0">
                <a:latin typeface="Arial" charset="0"/>
                <a:hlinkClick r:id="rId5"/>
              </a:rPr>
              <a:t>http://www.harcourtschool.com/activity/length_strength3/</a:t>
            </a:r>
            <a:endParaRPr lang="en-US" sz="800" u="sng" dirty="0" smtClean="0">
              <a:latin typeface="Arial" charset="0"/>
            </a:endParaRPr>
          </a:p>
          <a:p>
            <a:pPr algn="ctr"/>
            <a:endParaRPr lang="en-US" sz="800" u="sng" dirty="0" smtClean="0">
              <a:latin typeface="Arial" charset="0"/>
            </a:endParaRPr>
          </a:p>
          <a:p>
            <a:pPr algn="ctr"/>
            <a:r>
              <a:rPr lang="en-US" sz="800" dirty="0" smtClean="0">
                <a:latin typeface="Arial" charset="0"/>
                <a:hlinkClick r:id="rId6"/>
              </a:rPr>
              <a:t>http://www.rickyspears.com/rulergame/</a:t>
            </a:r>
            <a:endParaRPr lang="en-US" sz="800" dirty="0" smtClean="0">
              <a:latin typeface="Arial" charset="0"/>
            </a:endParaRPr>
          </a:p>
          <a:p>
            <a:endParaRPr lang="en-US" sz="800" dirty="0"/>
          </a:p>
        </p:txBody>
      </p:sp>
    </p:spTree>
    <p:extLst>
      <p:ext uri="{BB962C8B-B14F-4D97-AF65-F5344CB8AC3E}">
        <p14:creationId xmlns:p14="http://schemas.microsoft.com/office/powerpoint/2010/main" val="420984486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707163" y="732085"/>
            <a:ext cx="1631687" cy="167515"/>
          </a:xfrm>
        </p:spPr>
        <p:txBody>
          <a:bodyPr>
            <a:normAutofit fontScale="90000"/>
          </a:bodyPr>
          <a:lstStyle/>
          <a:p>
            <a:pPr algn="r"/>
            <a:r>
              <a:rPr lang="en-US" sz="800" dirty="0" smtClean="0">
                <a:solidFill>
                  <a:srgbClr val="000000"/>
                </a:solidFill>
              </a:rPr>
              <a:t>Whole Group</a:t>
            </a:r>
            <a:endParaRPr lang="en-US" sz="800" dirty="0">
              <a:solidFill>
                <a:srgbClr val="000000"/>
              </a:solidFill>
            </a:endParaRPr>
          </a:p>
        </p:txBody>
      </p:sp>
      <p:sp>
        <p:nvSpPr>
          <p:cNvPr id="3" name="Content Placeholder 2"/>
          <p:cNvSpPr>
            <a:spLocks noGrp="1"/>
          </p:cNvSpPr>
          <p:nvPr>
            <p:ph idx="1"/>
          </p:nvPr>
        </p:nvSpPr>
        <p:spPr>
          <a:xfrm>
            <a:off x="457200" y="82065"/>
            <a:ext cx="4007284" cy="6555817"/>
          </a:xfrm>
        </p:spPr>
        <p:style>
          <a:lnRef idx="2">
            <a:schemeClr val="dk1"/>
          </a:lnRef>
          <a:fillRef idx="1">
            <a:schemeClr val="lt1"/>
          </a:fillRef>
          <a:effectRef idx="0">
            <a:schemeClr val="dk1"/>
          </a:effectRef>
          <a:fontRef idx="minor">
            <a:schemeClr val="dk1"/>
          </a:fontRef>
        </p:style>
        <p:txBody>
          <a:bodyPr/>
          <a:lstStyle/>
          <a:p>
            <a:pPr marL="0" indent="0" algn="ctr">
              <a:buNone/>
            </a:pPr>
            <a:r>
              <a:rPr lang="en-US" dirty="0" smtClean="0">
                <a:solidFill>
                  <a:srgbClr val="000000"/>
                </a:solidFill>
              </a:rPr>
              <a:t>What tools did Lisa use to measure?</a:t>
            </a:r>
            <a:endParaRPr lang="en-US" dirty="0">
              <a:solidFill>
                <a:srgbClr val="000000"/>
              </a:solidFill>
            </a:endParaRPr>
          </a:p>
        </p:txBody>
      </p:sp>
      <p:cxnSp>
        <p:nvCxnSpPr>
          <p:cNvPr id="6" name="Straight Connector 5"/>
          <p:cNvCxnSpPr/>
          <p:nvPr/>
        </p:nvCxnSpPr>
        <p:spPr>
          <a:xfrm>
            <a:off x="457200" y="1408477"/>
            <a:ext cx="4007284" cy="0"/>
          </a:xfrm>
          <a:prstGeom prst="line">
            <a:avLst/>
          </a:prstGeom>
        </p:spPr>
        <p:style>
          <a:lnRef idx="2">
            <a:schemeClr val="dk1"/>
          </a:lnRef>
          <a:fillRef idx="0">
            <a:schemeClr val="dk1"/>
          </a:fillRef>
          <a:effectRef idx="1">
            <a:schemeClr val="dk1"/>
          </a:effectRef>
          <a:fontRef idx="minor">
            <a:schemeClr val="tx1"/>
          </a:fontRef>
        </p:style>
      </p:cxnSp>
      <p:sp>
        <p:nvSpPr>
          <p:cNvPr id="13" name="Content Placeholder 2"/>
          <p:cNvSpPr txBox="1">
            <a:spLocks/>
          </p:cNvSpPr>
          <p:nvPr/>
        </p:nvSpPr>
        <p:spPr>
          <a:xfrm>
            <a:off x="4779084" y="82065"/>
            <a:ext cx="4007284" cy="6555817"/>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dk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dk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dk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dk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Font typeface="Arial"/>
              <a:buNone/>
            </a:pPr>
            <a:r>
              <a:rPr lang="en-US" dirty="0" smtClean="0">
                <a:solidFill>
                  <a:srgbClr val="000000"/>
                </a:solidFill>
              </a:rPr>
              <a:t>What did Lisa Measure?</a:t>
            </a:r>
            <a:endParaRPr lang="en-US" dirty="0">
              <a:solidFill>
                <a:srgbClr val="000000"/>
              </a:solidFill>
            </a:endParaRPr>
          </a:p>
        </p:txBody>
      </p:sp>
      <p:cxnSp>
        <p:nvCxnSpPr>
          <p:cNvPr id="14" name="Straight Connector 13"/>
          <p:cNvCxnSpPr/>
          <p:nvPr/>
        </p:nvCxnSpPr>
        <p:spPr>
          <a:xfrm>
            <a:off x="4779084" y="1408477"/>
            <a:ext cx="4007284"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4206113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41693" y="1614619"/>
            <a:ext cx="8229600" cy="4525963"/>
          </a:xfrm>
        </p:spPr>
        <p:txBody>
          <a:bodyPr/>
          <a:lstStyle/>
          <a:p>
            <a:pPr eaLnBrk="1" hangingPunct="1">
              <a:buFontTx/>
              <a:buNone/>
            </a:pPr>
            <a:r>
              <a:rPr lang="en-US" dirty="0">
                <a:solidFill>
                  <a:srgbClr val="000000"/>
                </a:solidFill>
                <a:latin typeface="Kristen ITC" charset="0"/>
              </a:rPr>
              <a:t>					</a:t>
            </a:r>
          </a:p>
          <a:p>
            <a:pPr eaLnBrk="1" hangingPunct="1">
              <a:buFontTx/>
              <a:buNone/>
            </a:pPr>
            <a:endParaRPr lang="en-US" sz="800" dirty="0">
              <a:solidFill>
                <a:srgbClr val="000000"/>
              </a:solidFill>
              <a:latin typeface="Kristen ITC" charset="0"/>
            </a:endParaRPr>
          </a:p>
          <a:p>
            <a:pPr eaLnBrk="1" hangingPunct="1">
              <a:buFontTx/>
              <a:buNone/>
            </a:pPr>
            <a:endParaRPr lang="en-US" sz="800" dirty="0">
              <a:solidFill>
                <a:srgbClr val="000000"/>
              </a:solidFill>
              <a:latin typeface="Kristen ITC" charset="0"/>
            </a:endParaRPr>
          </a:p>
          <a:p>
            <a:pPr eaLnBrk="1" hangingPunct="1">
              <a:buFontTx/>
              <a:buNone/>
            </a:pPr>
            <a:r>
              <a:rPr lang="en-US" sz="800" dirty="0">
                <a:solidFill>
                  <a:srgbClr val="000000"/>
                </a:solidFill>
                <a:latin typeface="Kristen ITC" charset="0"/>
              </a:rPr>
              <a:t>	</a:t>
            </a:r>
            <a:endParaRPr lang="en-US" sz="800" dirty="0" smtClean="0">
              <a:solidFill>
                <a:srgbClr val="000000"/>
              </a:solidFill>
              <a:latin typeface="Kristen ITC" charset="0"/>
            </a:endParaRPr>
          </a:p>
          <a:p>
            <a:pPr eaLnBrk="1" hangingPunct="1">
              <a:buFontTx/>
              <a:buNone/>
            </a:pPr>
            <a:endParaRPr lang="en-US" sz="800" dirty="0">
              <a:solidFill>
                <a:srgbClr val="000000"/>
              </a:solidFill>
              <a:latin typeface="Kristen ITC" charset="0"/>
            </a:endParaRPr>
          </a:p>
          <a:p>
            <a:pPr eaLnBrk="1" hangingPunct="1">
              <a:buFontTx/>
              <a:buNone/>
            </a:pPr>
            <a:endParaRPr lang="en-US" sz="800" dirty="0" smtClean="0">
              <a:solidFill>
                <a:srgbClr val="000000"/>
              </a:solidFill>
              <a:latin typeface="Kristen ITC" charset="0"/>
            </a:endParaRPr>
          </a:p>
          <a:p>
            <a:pPr eaLnBrk="1" hangingPunct="1">
              <a:buFontTx/>
              <a:buNone/>
            </a:pPr>
            <a:endParaRPr lang="en-US" sz="800" dirty="0">
              <a:solidFill>
                <a:srgbClr val="000000"/>
              </a:solidFill>
              <a:latin typeface="Kristen ITC" charset="0"/>
            </a:endParaRPr>
          </a:p>
          <a:p>
            <a:pPr eaLnBrk="1" hangingPunct="1">
              <a:buFontTx/>
              <a:buNone/>
            </a:pPr>
            <a:r>
              <a:rPr lang="en-US" sz="800" dirty="0">
                <a:solidFill>
                  <a:srgbClr val="000000"/>
                </a:solidFill>
                <a:latin typeface="Kristen ITC" charset="0"/>
              </a:rPr>
              <a:t>	</a:t>
            </a:r>
            <a:endParaRPr lang="en-US" sz="2000" dirty="0">
              <a:solidFill>
                <a:srgbClr val="000000"/>
              </a:solidFill>
              <a:latin typeface="Kristen ITC" charset="0"/>
            </a:endParaRPr>
          </a:p>
          <a:p>
            <a:pPr eaLnBrk="1" hangingPunct="1">
              <a:buFontTx/>
              <a:buNone/>
            </a:pPr>
            <a:r>
              <a:rPr lang="en-US" sz="2000" dirty="0">
                <a:solidFill>
                  <a:srgbClr val="000000"/>
                </a:solidFill>
                <a:latin typeface="Kristen ITC" charset="0"/>
              </a:rPr>
              <a:t>							</a:t>
            </a:r>
          </a:p>
          <a:p>
            <a:pPr eaLnBrk="1" hangingPunct="1">
              <a:buFontTx/>
              <a:buNone/>
            </a:pPr>
            <a:r>
              <a:rPr lang="en-US" sz="2000" dirty="0">
                <a:solidFill>
                  <a:srgbClr val="000000"/>
                </a:solidFill>
                <a:latin typeface="Kristen ITC" charset="0"/>
              </a:rPr>
              <a:t>							</a:t>
            </a:r>
            <a:endParaRPr lang="en-US" sz="2000" dirty="0" smtClean="0">
              <a:solidFill>
                <a:srgbClr val="000000"/>
              </a:solidFill>
              <a:latin typeface="Kristen ITC" charset="0"/>
            </a:endParaRPr>
          </a:p>
          <a:p>
            <a:pPr eaLnBrk="1" hangingPunct="1">
              <a:buFontTx/>
              <a:buNone/>
            </a:pPr>
            <a:endParaRPr lang="en-US" sz="2000" dirty="0">
              <a:solidFill>
                <a:srgbClr val="000000"/>
              </a:solidFill>
              <a:latin typeface="Kristen ITC" charset="0"/>
            </a:endParaRPr>
          </a:p>
          <a:p>
            <a:pPr eaLnBrk="1" hangingPunct="1">
              <a:buFontTx/>
              <a:buNone/>
            </a:pPr>
            <a:r>
              <a:rPr lang="en-US" sz="2000" dirty="0">
                <a:solidFill>
                  <a:srgbClr val="000000"/>
                </a:solidFill>
                <a:latin typeface="Kristen ITC" charset="0"/>
              </a:rPr>
              <a:t>								</a:t>
            </a:r>
          </a:p>
          <a:p>
            <a:pPr eaLnBrk="1" hangingPunct="1">
              <a:buFontTx/>
              <a:buNone/>
            </a:pPr>
            <a:r>
              <a:rPr lang="en-US" sz="2000" dirty="0">
                <a:solidFill>
                  <a:srgbClr val="000000"/>
                </a:solidFill>
                <a:latin typeface="Kristen ITC" charset="0"/>
              </a:rPr>
              <a:t>				</a:t>
            </a:r>
          </a:p>
        </p:txBody>
      </p:sp>
      <p:pic>
        <p:nvPicPr>
          <p:cNvPr id="4100" name="Picture 5" descr="0805065725_larg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400" y="1525904"/>
            <a:ext cx="1594961" cy="194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7" descr="compu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1400" y="1524000"/>
            <a:ext cx="1143000" cy="122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8" descr="C:\Documents and Settings\Jim\Local Settings\Temporary Internet Files\Content.IE5\9FQ8QXIG\MCFD00491_0000[1].wm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693" y="4626805"/>
            <a:ext cx="10890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9" descr="C:\Documents and Settings\Jim\Local Settings\Temporary Internet Files\Content.IE5\7BRIYTJH\MCj01382390000[1].wm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65201" y="5012372"/>
            <a:ext cx="1497013"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10" descr="C:\Documents and Settings\Jim\Local Settings\Temporary Internet Files\Content.IE5\K1WB3VZM\MCj03913020000[1].wm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66245" y="3890009"/>
            <a:ext cx="1371600" cy="112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12" descr="C:\Documents and Settings\Jim\Local Settings\Temporary Internet Files\Content.IE5\9FQ8QXIG\MCj03839720000[1].wm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4813" y="2106582"/>
            <a:ext cx="1254379" cy="1027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7336235" y="1038927"/>
            <a:ext cx="1198165" cy="369332"/>
          </a:xfrm>
          <a:prstGeom prst="rect">
            <a:avLst/>
          </a:prstGeom>
          <a:noFill/>
        </p:spPr>
        <p:txBody>
          <a:bodyPr wrap="none" rtlCol="0">
            <a:spAutoFit/>
          </a:bodyPr>
          <a:lstStyle/>
          <a:p>
            <a:r>
              <a:rPr lang="en-US" dirty="0" smtClean="0">
                <a:solidFill>
                  <a:srgbClr val="000000"/>
                </a:solidFill>
                <a:latin typeface="Kristen ITC" charset="0"/>
              </a:rPr>
              <a:t>Computer</a:t>
            </a:r>
            <a:endParaRPr lang="en-US" dirty="0"/>
          </a:p>
        </p:txBody>
      </p:sp>
      <p:sp>
        <p:nvSpPr>
          <p:cNvPr id="3" name="TextBox 2"/>
          <p:cNvSpPr txBox="1"/>
          <p:nvPr/>
        </p:nvSpPr>
        <p:spPr>
          <a:xfrm>
            <a:off x="3075104" y="1540924"/>
            <a:ext cx="893798" cy="369332"/>
          </a:xfrm>
          <a:prstGeom prst="rect">
            <a:avLst/>
          </a:prstGeom>
          <a:noFill/>
        </p:spPr>
        <p:txBody>
          <a:bodyPr wrap="square" rtlCol="0">
            <a:spAutoFit/>
          </a:bodyPr>
          <a:lstStyle/>
          <a:p>
            <a:r>
              <a:rPr lang="en-US" dirty="0" smtClean="0">
                <a:solidFill>
                  <a:srgbClr val="000000"/>
                </a:solidFill>
              </a:rPr>
              <a:t>Ruler</a:t>
            </a:r>
            <a:endParaRPr lang="en-US" dirty="0">
              <a:solidFill>
                <a:srgbClr val="000000"/>
              </a:solidFill>
            </a:endParaRPr>
          </a:p>
        </p:txBody>
      </p:sp>
      <p:sp>
        <p:nvSpPr>
          <p:cNvPr id="4" name="TextBox 3"/>
          <p:cNvSpPr txBox="1"/>
          <p:nvPr/>
        </p:nvSpPr>
        <p:spPr>
          <a:xfrm>
            <a:off x="2250361" y="5056026"/>
            <a:ext cx="2489532" cy="369332"/>
          </a:xfrm>
          <a:prstGeom prst="rect">
            <a:avLst/>
          </a:prstGeom>
          <a:noFill/>
        </p:spPr>
        <p:txBody>
          <a:bodyPr wrap="square" rtlCol="0">
            <a:spAutoFit/>
          </a:bodyPr>
          <a:lstStyle/>
          <a:p>
            <a:r>
              <a:rPr lang="en-US" dirty="0" smtClean="0">
                <a:solidFill>
                  <a:srgbClr val="000000"/>
                </a:solidFill>
              </a:rPr>
              <a:t>Tape Measurer</a:t>
            </a:r>
            <a:endParaRPr lang="en-US" dirty="0">
              <a:solidFill>
                <a:srgbClr val="000000"/>
              </a:solidFill>
            </a:endParaRPr>
          </a:p>
        </p:txBody>
      </p:sp>
      <p:sp>
        <p:nvSpPr>
          <p:cNvPr id="6" name="TextBox 5"/>
          <p:cNvSpPr txBox="1"/>
          <p:nvPr/>
        </p:nvSpPr>
        <p:spPr>
          <a:xfrm>
            <a:off x="7065201" y="4623092"/>
            <a:ext cx="1668959" cy="369332"/>
          </a:xfrm>
          <a:prstGeom prst="rect">
            <a:avLst/>
          </a:prstGeom>
          <a:noFill/>
        </p:spPr>
        <p:txBody>
          <a:bodyPr wrap="none" rtlCol="0">
            <a:spAutoFit/>
          </a:bodyPr>
          <a:lstStyle/>
          <a:p>
            <a:r>
              <a:rPr lang="en-US" dirty="0" smtClean="0">
                <a:solidFill>
                  <a:srgbClr val="000000"/>
                </a:solidFill>
                <a:latin typeface="Kristen ITC" charset="0"/>
              </a:rPr>
              <a:t>Stuffed Animal </a:t>
            </a:r>
            <a:endParaRPr lang="en-US" dirty="0"/>
          </a:p>
        </p:txBody>
      </p:sp>
      <p:sp>
        <p:nvSpPr>
          <p:cNvPr id="7" name="TextBox 6"/>
          <p:cNvSpPr txBox="1"/>
          <p:nvPr/>
        </p:nvSpPr>
        <p:spPr>
          <a:xfrm>
            <a:off x="215372" y="5379836"/>
            <a:ext cx="1632917" cy="369332"/>
          </a:xfrm>
          <a:prstGeom prst="rect">
            <a:avLst/>
          </a:prstGeom>
          <a:noFill/>
        </p:spPr>
        <p:txBody>
          <a:bodyPr wrap="square" rtlCol="0">
            <a:spAutoFit/>
          </a:bodyPr>
          <a:lstStyle/>
          <a:p>
            <a:r>
              <a:rPr lang="en-US" dirty="0" smtClean="0">
                <a:solidFill>
                  <a:srgbClr val="000000"/>
                </a:solidFill>
                <a:latin typeface="Kristen ITC" charset="0"/>
              </a:rPr>
              <a:t>Dog Biscuits </a:t>
            </a:r>
            <a:endParaRPr lang="en-US" dirty="0"/>
          </a:p>
        </p:txBody>
      </p:sp>
      <p:sp>
        <p:nvSpPr>
          <p:cNvPr id="8" name="TextBox 7"/>
          <p:cNvSpPr txBox="1"/>
          <p:nvPr/>
        </p:nvSpPr>
        <p:spPr>
          <a:xfrm>
            <a:off x="1169049" y="1038927"/>
            <a:ext cx="1081312" cy="369332"/>
          </a:xfrm>
          <a:prstGeom prst="rect">
            <a:avLst/>
          </a:prstGeom>
          <a:noFill/>
        </p:spPr>
        <p:txBody>
          <a:bodyPr wrap="square" rtlCol="0">
            <a:spAutoFit/>
          </a:bodyPr>
          <a:lstStyle/>
          <a:p>
            <a:r>
              <a:rPr lang="en-US" dirty="0" smtClean="0">
                <a:solidFill>
                  <a:srgbClr val="000000"/>
                </a:solidFill>
                <a:latin typeface="Kristen ITC" charset="0"/>
              </a:rPr>
              <a:t>Book</a:t>
            </a:r>
            <a:endParaRPr lang="en-US" dirty="0"/>
          </a:p>
        </p:txBody>
      </p:sp>
      <p:sp>
        <p:nvSpPr>
          <p:cNvPr id="20" name="TextBox 19"/>
          <p:cNvSpPr txBox="1"/>
          <p:nvPr/>
        </p:nvSpPr>
        <p:spPr>
          <a:xfrm>
            <a:off x="1893549" y="84820"/>
            <a:ext cx="5776221" cy="954107"/>
          </a:xfrm>
          <a:prstGeom prst="rect">
            <a:avLst/>
          </a:prstGeom>
          <a:noFill/>
        </p:spPr>
        <p:txBody>
          <a:bodyPr wrap="square" rtlCol="0">
            <a:spAutoFit/>
          </a:bodyPr>
          <a:lstStyle/>
          <a:p>
            <a:r>
              <a:rPr lang="en-US" sz="2800" dirty="0" smtClean="0">
                <a:solidFill>
                  <a:srgbClr val="000000"/>
                </a:solidFill>
                <a:latin typeface="Gabriola"/>
                <a:cs typeface="Gabriola"/>
              </a:rPr>
              <a:t>Let’s explore measuring…</a:t>
            </a:r>
          </a:p>
          <a:p>
            <a:r>
              <a:rPr lang="en-US" sz="2800" dirty="0">
                <a:solidFill>
                  <a:srgbClr val="000000"/>
                </a:solidFill>
                <a:latin typeface="Gabriola"/>
                <a:cs typeface="Gabriola"/>
              </a:rPr>
              <a:t>	</a:t>
            </a:r>
            <a:r>
              <a:rPr lang="en-US" sz="2800" dirty="0" smtClean="0">
                <a:solidFill>
                  <a:srgbClr val="000000"/>
                </a:solidFill>
                <a:latin typeface="Gabriola"/>
                <a:cs typeface="Gabriola"/>
              </a:rPr>
              <a:t>				Materials we’ll need!</a:t>
            </a:r>
            <a:endParaRPr lang="en-US" sz="2800" dirty="0">
              <a:solidFill>
                <a:srgbClr val="000000"/>
              </a:solidFill>
              <a:latin typeface="Gabriola"/>
              <a:cs typeface="Gabriola"/>
            </a:endParaRPr>
          </a:p>
        </p:txBody>
      </p:sp>
      <p:pic>
        <p:nvPicPr>
          <p:cNvPr id="9" name="Picture 8"/>
          <p:cNvPicPr>
            <a:picLocks noChangeAspect="1"/>
          </p:cNvPicPr>
          <p:nvPr/>
        </p:nvPicPr>
        <p:blipFill>
          <a:blip r:embed="rId10"/>
          <a:stretch>
            <a:fillRect/>
          </a:stretch>
        </p:blipFill>
        <p:spPr>
          <a:xfrm>
            <a:off x="4739893" y="2744788"/>
            <a:ext cx="1822017" cy="1621595"/>
          </a:xfrm>
          <a:prstGeom prst="rect">
            <a:avLst/>
          </a:prstGeom>
        </p:spPr>
      </p:pic>
      <p:sp>
        <p:nvSpPr>
          <p:cNvPr id="19" name="TextBox 18"/>
          <p:cNvSpPr txBox="1"/>
          <p:nvPr/>
        </p:nvSpPr>
        <p:spPr>
          <a:xfrm>
            <a:off x="4739893" y="2280063"/>
            <a:ext cx="1902441" cy="369332"/>
          </a:xfrm>
          <a:prstGeom prst="rect">
            <a:avLst/>
          </a:prstGeom>
          <a:noFill/>
        </p:spPr>
        <p:txBody>
          <a:bodyPr wrap="square" rtlCol="0">
            <a:spAutoFit/>
          </a:bodyPr>
          <a:lstStyle/>
          <a:p>
            <a:r>
              <a:rPr lang="en-US" dirty="0" smtClean="0">
                <a:solidFill>
                  <a:srgbClr val="000000"/>
                </a:solidFill>
              </a:rPr>
              <a:t>Classroom objects</a:t>
            </a:r>
            <a:endParaRPr lang="en-US" dirty="0">
              <a:solidFill>
                <a:srgbClr val="000000"/>
              </a:solidFill>
            </a:endParaRPr>
          </a:p>
        </p:txBody>
      </p:sp>
    </p:spTree>
    <p:extLst>
      <p:ext uri="{BB962C8B-B14F-4D97-AF65-F5344CB8AC3E}">
        <p14:creationId xmlns:p14="http://schemas.microsoft.com/office/powerpoint/2010/main" val="8051603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4827" y="1177998"/>
            <a:ext cx="7772400" cy="5285628"/>
          </a:xfrm>
        </p:spPr>
        <p:txBody>
          <a:bodyPr>
            <a:normAutofit fontScale="90000"/>
          </a:bodyPr>
          <a:lstStyle/>
          <a:p>
            <a:pPr algn="l"/>
            <a:r>
              <a:rPr lang="en-US" dirty="0" smtClean="0">
                <a:solidFill>
                  <a:srgbClr val="000000"/>
                </a:solidFill>
                <a:latin typeface="Kristen ITC" charset="0"/>
              </a:rPr>
              <a:t>1.  With a partner, list and measure 5 different classroom objects with dog biscuits.</a:t>
            </a:r>
            <a:br>
              <a:rPr lang="en-US" dirty="0" smtClean="0">
                <a:solidFill>
                  <a:srgbClr val="000000"/>
                </a:solidFill>
                <a:latin typeface="Kristen ITC" charset="0"/>
              </a:rPr>
            </a:br>
            <a:r>
              <a:rPr lang="en-US" dirty="0" smtClean="0">
                <a:solidFill>
                  <a:srgbClr val="000000"/>
                </a:solidFill>
                <a:latin typeface="Kristen ITC" charset="0"/>
              </a:rPr>
              <a:t> Record your answers on the measurement chart.</a:t>
            </a:r>
            <a:br>
              <a:rPr lang="en-US" dirty="0" smtClean="0">
                <a:solidFill>
                  <a:srgbClr val="000000"/>
                </a:solidFill>
                <a:latin typeface="Kristen ITC" charset="0"/>
              </a:rPr>
            </a:br>
            <a:r>
              <a:rPr lang="en-US" dirty="0" smtClean="0">
                <a:solidFill>
                  <a:srgbClr val="000000"/>
                </a:solidFill>
                <a:latin typeface="Kristen ITC" charset="0"/>
              </a:rPr>
              <a:t/>
            </a:r>
            <a:br>
              <a:rPr lang="en-US" dirty="0" smtClean="0">
                <a:solidFill>
                  <a:srgbClr val="000000"/>
                </a:solidFill>
                <a:latin typeface="Kristen ITC" charset="0"/>
              </a:rPr>
            </a:br>
            <a:r>
              <a:rPr lang="en-US" dirty="0" smtClean="0">
                <a:solidFill>
                  <a:srgbClr val="000000"/>
                </a:solidFill>
                <a:latin typeface="Kristen ITC" charset="0"/>
              </a:rPr>
              <a:t> 2.  Use the smallest and largest lengths to create a story problem.  </a:t>
            </a:r>
            <a:endParaRPr lang="en-US" dirty="0">
              <a:solidFill>
                <a:srgbClr val="000000"/>
              </a:solidFill>
            </a:endParaRPr>
          </a:p>
        </p:txBody>
      </p:sp>
      <p:pic>
        <p:nvPicPr>
          <p:cNvPr id="4" name="Picture 3"/>
          <p:cNvPicPr>
            <a:picLocks noChangeAspect="1"/>
          </p:cNvPicPr>
          <p:nvPr/>
        </p:nvPicPr>
        <p:blipFill>
          <a:blip r:embed="rId2"/>
          <a:stretch>
            <a:fillRect/>
          </a:stretch>
        </p:blipFill>
        <p:spPr>
          <a:xfrm rot="20872825">
            <a:off x="6503784" y="197890"/>
            <a:ext cx="2076905" cy="1806907"/>
          </a:xfrm>
          <a:prstGeom prst="rect">
            <a:avLst/>
          </a:prstGeom>
        </p:spPr>
      </p:pic>
      <p:sp>
        <p:nvSpPr>
          <p:cNvPr id="5" name="TextBox 4"/>
          <p:cNvSpPr txBox="1"/>
          <p:nvPr/>
        </p:nvSpPr>
        <p:spPr>
          <a:xfrm>
            <a:off x="974827" y="634196"/>
            <a:ext cx="4923207" cy="584776"/>
          </a:xfrm>
          <a:prstGeom prst="rect">
            <a:avLst/>
          </a:prstGeom>
          <a:noFill/>
        </p:spPr>
        <p:txBody>
          <a:bodyPr wrap="square" rtlCol="0">
            <a:spAutoFit/>
          </a:bodyPr>
          <a:lstStyle/>
          <a:p>
            <a:r>
              <a:rPr lang="en-US" sz="3200" dirty="0" smtClean="0">
                <a:solidFill>
                  <a:srgbClr val="000000"/>
                </a:solidFill>
                <a:latin typeface="Apple Chancery"/>
                <a:cs typeface="Apple Chancery"/>
              </a:rPr>
              <a:t>Measuring Activity Part 1</a:t>
            </a:r>
            <a:endParaRPr lang="en-US" sz="3200" dirty="0">
              <a:solidFill>
                <a:srgbClr val="000000"/>
              </a:solidFill>
              <a:latin typeface="Apple Chancery"/>
              <a:cs typeface="Apple Chancery"/>
            </a:endParaRPr>
          </a:p>
        </p:txBody>
      </p:sp>
    </p:spTree>
    <p:extLst>
      <p:ext uri="{BB962C8B-B14F-4D97-AF65-F5344CB8AC3E}">
        <p14:creationId xmlns:p14="http://schemas.microsoft.com/office/powerpoint/2010/main" val="172197902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186128647"/>
              </p:ext>
            </p:extLst>
          </p:nvPr>
        </p:nvGraphicFramePr>
        <p:xfrm>
          <a:off x="457200" y="274638"/>
          <a:ext cx="4007284" cy="6076308"/>
        </p:xfrm>
        <a:graphic>
          <a:graphicData uri="http://schemas.openxmlformats.org/drawingml/2006/table">
            <a:tbl>
              <a:tblPr firstRow="1" bandRow="1">
                <a:tableStyleId>{0505E3EF-67EA-436B-97B2-0124C06EBD24}</a:tableStyleId>
              </a:tblPr>
              <a:tblGrid>
                <a:gridCol w="2003642"/>
                <a:gridCol w="2003642"/>
              </a:tblGrid>
              <a:tr h="1012718">
                <a:tc>
                  <a:txBody>
                    <a:bodyPr/>
                    <a:lstStyle/>
                    <a:p>
                      <a:pPr algn="ctr"/>
                      <a:r>
                        <a:rPr lang="en-US" sz="2800" dirty="0" smtClean="0"/>
                        <a:t>Object</a:t>
                      </a:r>
                      <a:r>
                        <a:rPr lang="en-US" sz="2800" baseline="0" dirty="0" smtClean="0"/>
                        <a:t> </a:t>
                      </a:r>
                    </a:p>
                    <a:p>
                      <a:pPr algn="ctr"/>
                      <a:r>
                        <a:rPr lang="en-US" sz="2800" baseline="0" dirty="0" smtClean="0"/>
                        <a:t>Name</a:t>
                      </a:r>
                      <a:endParaRPr lang="en-US" sz="2800" dirty="0"/>
                    </a:p>
                  </a:txBody>
                  <a:tcPr/>
                </a:tc>
                <a:tc>
                  <a:txBody>
                    <a:bodyPr/>
                    <a:lstStyle/>
                    <a:p>
                      <a:pPr algn="ctr"/>
                      <a:r>
                        <a:rPr lang="en-US" sz="2400" dirty="0" smtClean="0"/>
                        <a:t> </a:t>
                      </a:r>
                      <a:r>
                        <a:rPr lang="en-US" sz="2000" dirty="0" smtClean="0"/>
                        <a:t>Number of Dog</a:t>
                      </a:r>
                      <a:r>
                        <a:rPr lang="en-US" sz="2000" baseline="0" dirty="0" smtClean="0"/>
                        <a:t> Biscuits Long</a:t>
                      </a:r>
                      <a:endParaRPr lang="en-US" sz="2000" dirty="0"/>
                    </a:p>
                  </a:txBody>
                  <a:tcPr/>
                </a:tc>
              </a:tr>
              <a:tr h="1012718">
                <a:tc>
                  <a:txBody>
                    <a:bodyPr/>
                    <a:lstStyle/>
                    <a:p>
                      <a:r>
                        <a:rPr lang="en-US" dirty="0" smtClean="0"/>
                        <a:t>1.</a:t>
                      </a:r>
                      <a:endParaRPr lang="en-US" dirty="0"/>
                    </a:p>
                  </a:txBody>
                  <a:tcPr/>
                </a:tc>
                <a:tc>
                  <a:txBody>
                    <a:bodyPr/>
                    <a:lstStyle/>
                    <a:p>
                      <a:endParaRPr lang="en-US"/>
                    </a:p>
                  </a:txBody>
                  <a:tcPr/>
                </a:tc>
              </a:tr>
              <a:tr h="1012718">
                <a:tc>
                  <a:txBody>
                    <a:bodyPr/>
                    <a:lstStyle/>
                    <a:p>
                      <a:r>
                        <a:rPr lang="en-US" dirty="0" smtClean="0"/>
                        <a:t>2.</a:t>
                      </a:r>
                      <a:endParaRPr lang="en-US" dirty="0"/>
                    </a:p>
                  </a:txBody>
                  <a:tcPr/>
                </a:tc>
                <a:tc>
                  <a:txBody>
                    <a:bodyPr/>
                    <a:lstStyle/>
                    <a:p>
                      <a:endParaRPr lang="en-US"/>
                    </a:p>
                  </a:txBody>
                  <a:tcPr/>
                </a:tc>
              </a:tr>
              <a:tr h="1012718">
                <a:tc>
                  <a:txBody>
                    <a:bodyPr/>
                    <a:lstStyle/>
                    <a:p>
                      <a:r>
                        <a:rPr lang="en-US" dirty="0" smtClean="0"/>
                        <a:t>3.</a:t>
                      </a:r>
                      <a:endParaRPr lang="en-US" dirty="0"/>
                    </a:p>
                  </a:txBody>
                  <a:tcPr/>
                </a:tc>
                <a:tc>
                  <a:txBody>
                    <a:bodyPr/>
                    <a:lstStyle/>
                    <a:p>
                      <a:endParaRPr lang="en-US"/>
                    </a:p>
                  </a:txBody>
                  <a:tcPr/>
                </a:tc>
              </a:tr>
              <a:tr h="1012718">
                <a:tc>
                  <a:txBody>
                    <a:bodyPr/>
                    <a:lstStyle/>
                    <a:p>
                      <a:r>
                        <a:rPr lang="en-US" dirty="0" smtClean="0"/>
                        <a:t>4.</a:t>
                      </a:r>
                      <a:endParaRPr lang="en-US" dirty="0"/>
                    </a:p>
                  </a:txBody>
                  <a:tcPr/>
                </a:tc>
                <a:tc>
                  <a:txBody>
                    <a:bodyPr/>
                    <a:lstStyle/>
                    <a:p>
                      <a:endParaRPr lang="en-US"/>
                    </a:p>
                  </a:txBody>
                  <a:tcPr/>
                </a:tc>
              </a:tr>
              <a:tr h="1012718">
                <a:tc>
                  <a:txBody>
                    <a:bodyPr/>
                    <a:lstStyle/>
                    <a:p>
                      <a:r>
                        <a:rPr lang="en-US" dirty="0" smtClean="0"/>
                        <a:t>5.</a:t>
                      </a:r>
                      <a:endParaRPr lang="en-US" dirty="0"/>
                    </a:p>
                  </a:txBody>
                  <a:tcPr/>
                </a:tc>
                <a:tc>
                  <a:txBody>
                    <a:bodyPr/>
                    <a:lstStyle/>
                    <a:p>
                      <a:endParaRPr lang="en-US" dirty="0"/>
                    </a:p>
                  </a:txBody>
                  <a:tcPr/>
                </a:tc>
              </a:tr>
            </a:tbl>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3789655030"/>
              </p:ext>
            </p:extLst>
          </p:nvPr>
        </p:nvGraphicFramePr>
        <p:xfrm>
          <a:off x="4818059" y="274638"/>
          <a:ext cx="4007284" cy="6130390"/>
        </p:xfrm>
        <a:graphic>
          <a:graphicData uri="http://schemas.openxmlformats.org/drawingml/2006/table">
            <a:tbl>
              <a:tblPr firstRow="1" bandRow="1">
                <a:tableStyleId>{0505E3EF-67EA-436B-97B2-0124C06EBD24}</a:tableStyleId>
              </a:tblPr>
              <a:tblGrid>
                <a:gridCol w="2003642"/>
                <a:gridCol w="2003642"/>
              </a:tblGrid>
              <a:tr h="1012718">
                <a:tc>
                  <a:txBody>
                    <a:bodyPr/>
                    <a:lstStyle/>
                    <a:p>
                      <a:pPr algn="ctr"/>
                      <a:r>
                        <a:rPr lang="en-US" sz="2800" dirty="0" smtClean="0"/>
                        <a:t>Object</a:t>
                      </a:r>
                      <a:r>
                        <a:rPr lang="en-US" sz="2800" baseline="0" dirty="0" smtClean="0"/>
                        <a:t> </a:t>
                      </a:r>
                    </a:p>
                    <a:p>
                      <a:pPr algn="ctr"/>
                      <a:r>
                        <a:rPr lang="en-US" sz="2800" baseline="0" dirty="0" smtClean="0"/>
                        <a:t>Name</a:t>
                      </a:r>
                      <a:endParaRPr lang="en-US" sz="28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t>Number of Dog</a:t>
                      </a:r>
                      <a:r>
                        <a:rPr lang="en-US" sz="2000" baseline="0" dirty="0" smtClean="0"/>
                        <a:t> Biscuits Long</a:t>
                      </a:r>
                      <a:endParaRPr lang="en-US" sz="2000" dirty="0" smtClean="0"/>
                    </a:p>
                    <a:p>
                      <a:pPr algn="ctr"/>
                      <a:r>
                        <a:rPr lang="en-US" sz="2400" dirty="0" smtClean="0"/>
                        <a:t> </a:t>
                      </a:r>
                      <a:endParaRPr lang="en-US" sz="2400" dirty="0"/>
                    </a:p>
                  </a:txBody>
                  <a:tcPr/>
                </a:tc>
              </a:tr>
              <a:tr h="1012718">
                <a:tc>
                  <a:txBody>
                    <a:bodyPr/>
                    <a:lstStyle/>
                    <a:p>
                      <a:r>
                        <a:rPr lang="en-US" dirty="0" smtClean="0"/>
                        <a:t>1.</a:t>
                      </a:r>
                      <a:endParaRPr lang="en-US" dirty="0"/>
                    </a:p>
                  </a:txBody>
                  <a:tcPr/>
                </a:tc>
                <a:tc>
                  <a:txBody>
                    <a:bodyPr/>
                    <a:lstStyle/>
                    <a:p>
                      <a:endParaRPr lang="en-US"/>
                    </a:p>
                  </a:txBody>
                  <a:tcPr/>
                </a:tc>
              </a:tr>
              <a:tr h="1012718">
                <a:tc>
                  <a:txBody>
                    <a:bodyPr/>
                    <a:lstStyle/>
                    <a:p>
                      <a:r>
                        <a:rPr lang="en-US" dirty="0" smtClean="0"/>
                        <a:t>2.</a:t>
                      </a:r>
                      <a:endParaRPr lang="en-US" dirty="0"/>
                    </a:p>
                  </a:txBody>
                  <a:tcPr/>
                </a:tc>
                <a:tc>
                  <a:txBody>
                    <a:bodyPr/>
                    <a:lstStyle/>
                    <a:p>
                      <a:endParaRPr lang="en-US"/>
                    </a:p>
                  </a:txBody>
                  <a:tcPr/>
                </a:tc>
              </a:tr>
              <a:tr h="1012718">
                <a:tc>
                  <a:txBody>
                    <a:bodyPr/>
                    <a:lstStyle/>
                    <a:p>
                      <a:r>
                        <a:rPr lang="en-US" dirty="0" smtClean="0"/>
                        <a:t>3.</a:t>
                      </a:r>
                      <a:endParaRPr lang="en-US" dirty="0"/>
                    </a:p>
                  </a:txBody>
                  <a:tcPr/>
                </a:tc>
                <a:tc>
                  <a:txBody>
                    <a:bodyPr/>
                    <a:lstStyle/>
                    <a:p>
                      <a:endParaRPr lang="en-US"/>
                    </a:p>
                  </a:txBody>
                  <a:tcPr/>
                </a:tc>
              </a:tr>
              <a:tr h="1012718">
                <a:tc>
                  <a:txBody>
                    <a:bodyPr/>
                    <a:lstStyle/>
                    <a:p>
                      <a:r>
                        <a:rPr lang="en-US" dirty="0" smtClean="0"/>
                        <a:t>4.</a:t>
                      </a:r>
                      <a:endParaRPr lang="en-US" dirty="0"/>
                    </a:p>
                  </a:txBody>
                  <a:tcPr/>
                </a:tc>
                <a:tc>
                  <a:txBody>
                    <a:bodyPr/>
                    <a:lstStyle/>
                    <a:p>
                      <a:endParaRPr lang="en-US"/>
                    </a:p>
                  </a:txBody>
                  <a:tcPr/>
                </a:tc>
              </a:tr>
              <a:tr h="1012718">
                <a:tc>
                  <a:txBody>
                    <a:bodyPr/>
                    <a:lstStyle/>
                    <a:p>
                      <a:r>
                        <a:rPr lang="en-US" dirty="0" smtClean="0"/>
                        <a:t>5.</a:t>
                      </a:r>
                      <a:endParaRPr lang="en-US" dirty="0"/>
                    </a:p>
                  </a:txBody>
                  <a:tcPr/>
                </a:tc>
                <a:tc>
                  <a:txBody>
                    <a:bodyPr/>
                    <a:lstStyle/>
                    <a:p>
                      <a:endParaRPr lang="en-US" dirty="0"/>
                    </a:p>
                  </a:txBody>
                  <a:tcPr/>
                </a:tc>
              </a:tr>
            </a:tbl>
          </a:graphicData>
        </a:graphic>
      </p:graphicFrame>
      <p:sp>
        <p:nvSpPr>
          <p:cNvPr id="6" name="TextBox 5"/>
          <p:cNvSpPr txBox="1"/>
          <p:nvPr/>
        </p:nvSpPr>
        <p:spPr>
          <a:xfrm>
            <a:off x="138307" y="0"/>
            <a:ext cx="1697408" cy="215444"/>
          </a:xfrm>
          <a:prstGeom prst="rect">
            <a:avLst/>
          </a:prstGeom>
          <a:noFill/>
        </p:spPr>
        <p:txBody>
          <a:bodyPr wrap="square" rtlCol="0">
            <a:spAutoFit/>
          </a:bodyPr>
          <a:lstStyle/>
          <a:p>
            <a:r>
              <a:rPr lang="en-US" sz="800" dirty="0" smtClean="0">
                <a:solidFill>
                  <a:srgbClr val="000000"/>
                </a:solidFill>
              </a:rPr>
              <a:t>Measurement Chart</a:t>
            </a:r>
            <a:endParaRPr lang="en-US" sz="800" dirty="0">
              <a:solidFill>
                <a:srgbClr val="000000"/>
              </a:solidFill>
            </a:endParaRPr>
          </a:p>
        </p:txBody>
      </p:sp>
    </p:spTree>
    <p:extLst>
      <p:ext uri="{BB962C8B-B14F-4D97-AF65-F5344CB8AC3E}">
        <p14:creationId xmlns:p14="http://schemas.microsoft.com/office/powerpoint/2010/main" val="290168457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5932" y="1218972"/>
            <a:ext cx="7772400" cy="5285628"/>
          </a:xfrm>
        </p:spPr>
        <p:txBody>
          <a:bodyPr>
            <a:normAutofit fontScale="90000"/>
          </a:bodyPr>
          <a:lstStyle/>
          <a:p>
            <a:pPr algn="l"/>
            <a:r>
              <a:rPr lang="en-US" dirty="0" smtClean="0">
                <a:solidFill>
                  <a:srgbClr val="000000"/>
                </a:solidFill>
                <a:latin typeface="Kristen ITC" charset="0"/>
              </a:rPr>
              <a:t>1.  Choose an appropriate tool &amp;  </a:t>
            </a:r>
            <a:r>
              <a:rPr lang="en-US" dirty="0" err="1" smtClean="0">
                <a:solidFill>
                  <a:srgbClr val="000000"/>
                </a:solidFill>
                <a:latin typeface="Kristen ITC" charset="0"/>
              </a:rPr>
              <a:t>remeasure</a:t>
            </a:r>
            <a:r>
              <a:rPr lang="en-US" dirty="0" smtClean="0">
                <a:solidFill>
                  <a:srgbClr val="000000"/>
                </a:solidFill>
                <a:latin typeface="Kristen ITC" charset="0"/>
              </a:rPr>
              <a:t> your smallest and largest objects in centimeters.  </a:t>
            </a:r>
            <a:br>
              <a:rPr lang="en-US" dirty="0" smtClean="0">
                <a:solidFill>
                  <a:srgbClr val="000000"/>
                </a:solidFill>
                <a:latin typeface="Kristen ITC" charset="0"/>
              </a:rPr>
            </a:br>
            <a:r>
              <a:rPr lang="en-US" dirty="0" smtClean="0">
                <a:solidFill>
                  <a:srgbClr val="000000"/>
                </a:solidFill>
                <a:latin typeface="Kristen ITC" charset="0"/>
              </a:rPr>
              <a:t/>
            </a:r>
            <a:br>
              <a:rPr lang="en-US" dirty="0" smtClean="0">
                <a:solidFill>
                  <a:srgbClr val="000000"/>
                </a:solidFill>
                <a:latin typeface="Kristen ITC" charset="0"/>
              </a:rPr>
            </a:br>
            <a:r>
              <a:rPr lang="en-US" dirty="0" smtClean="0">
                <a:solidFill>
                  <a:srgbClr val="000000"/>
                </a:solidFill>
                <a:latin typeface="Kristen ITC" charset="0"/>
              </a:rPr>
              <a:t> 2.  Use the centimeter measurements to create an addition story problem. </a:t>
            </a:r>
            <a:endParaRPr lang="en-US" dirty="0">
              <a:solidFill>
                <a:srgbClr val="000000"/>
              </a:solidFill>
            </a:endParaRPr>
          </a:p>
        </p:txBody>
      </p:sp>
      <p:pic>
        <p:nvPicPr>
          <p:cNvPr id="4" name="Picture 3"/>
          <p:cNvPicPr>
            <a:picLocks noChangeAspect="1"/>
          </p:cNvPicPr>
          <p:nvPr/>
        </p:nvPicPr>
        <p:blipFill>
          <a:blip r:embed="rId2"/>
          <a:stretch>
            <a:fillRect/>
          </a:stretch>
        </p:blipFill>
        <p:spPr>
          <a:xfrm rot="20872825">
            <a:off x="6503784" y="197890"/>
            <a:ext cx="2076905" cy="1806907"/>
          </a:xfrm>
          <a:prstGeom prst="rect">
            <a:avLst/>
          </a:prstGeom>
        </p:spPr>
      </p:pic>
      <p:sp>
        <p:nvSpPr>
          <p:cNvPr id="5" name="TextBox 4"/>
          <p:cNvSpPr txBox="1"/>
          <p:nvPr/>
        </p:nvSpPr>
        <p:spPr>
          <a:xfrm>
            <a:off x="974827" y="634196"/>
            <a:ext cx="4923207" cy="584776"/>
          </a:xfrm>
          <a:prstGeom prst="rect">
            <a:avLst/>
          </a:prstGeom>
          <a:noFill/>
        </p:spPr>
        <p:txBody>
          <a:bodyPr wrap="square" rtlCol="0">
            <a:spAutoFit/>
          </a:bodyPr>
          <a:lstStyle/>
          <a:p>
            <a:r>
              <a:rPr lang="en-US" sz="3200" dirty="0" smtClean="0">
                <a:solidFill>
                  <a:srgbClr val="000000"/>
                </a:solidFill>
                <a:latin typeface="Apple Chancery"/>
                <a:cs typeface="Apple Chancery"/>
              </a:rPr>
              <a:t>Measuring Activity Part 2</a:t>
            </a:r>
            <a:endParaRPr lang="en-US" sz="3200" dirty="0">
              <a:solidFill>
                <a:srgbClr val="000000"/>
              </a:solidFill>
              <a:latin typeface="Apple Chancery"/>
              <a:cs typeface="Apple Chancery"/>
            </a:endParaRPr>
          </a:p>
        </p:txBody>
      </p:sp>
    </p:spTree>
    <p:extLst>
      <p:ext uri="{BB962C8B-B14F-4D97-AF65-F5344CB8AC3E}">
        <p14:creationId xmlns:p14="http://schemas.microsoft.com/office/powerpoint/2010/main" val="188711324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48530707"/>
              </p:ext>
            </p:extLst>
          </p:nvPr>
        </p:nvGraphicFramePr>
        <p:xfrm>
          <a:off x="457200" y="3608471"/>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dirty="0" smtClean="0"/>
                        <a:t>Object </a:t>
                      </a:r>
                    </a:p>
                    <a:p>
                      <a:pPr algn="ctr"/>
                      <a:r>
                        <a:rPr lang="en-US" sz="2800" dirty="0" smtClean="0"/>
                        <a:t>Name</a:t>
                      </a:r>
                      <a:endParaRPr lang="en-US" sz="2800" dirty="0">
                        <a:solidFill>
                          <a:srgbClr val="000000"/>
                        </a:solidFill>
                      </a:endParaRPr>
                    </a:p>
                  </a:txBody>
                  <a:tcPr/>
                </a:tc>
                <a:tc>
                  <a:txBody>
                    <a:bodyPr/>
                    <a:lstStyle/>
                    <a:p>
                      <a:pPr algn="ctr"/>
                      <a:r>
                        <a:rPr lang="en-US" dirty="0" smtClean="0"/>
                        <a:t>Number</a:t>
                      </a:r>
                      <a:r>
                        <a:rPr lang="en-US" baseline="0" dirty="0" smtClean="0"/>
                        <a:t> of Centimeters Long</a:t>
                      </a:r>
                      <a:endParaRPr lang="en-US" dirty="0">
                        <a:solidFill>
                          <a:srgbClr val="000000"/>
                        </a:solidFill>
                      </a:endParaRPr>
                    </a:p>
                  </a:txBody>
                  <a:tcPr/>
                </a:tc>
              </a:tr>
              <a:tr h="800536">
                <a:tc>
                  <a:txBody>
                    <a:bodyPr/>
                    <a:lstStyle/>
                    <a:p>
                      <a:pPr algn="ctr"/>
                      <a:r>
                        <a:rPr lang="en-US" sz="1200" dirty="0" smtClean="0">
                          <a:solidFill>
                            <a:srgbClr val="000000"/>
                          </a:solidFill>
                        </a:rPr>
                        <a:t>Largest</a:t>
                      </a:r>
                      <a:r>
                        <a:rPr lang="en-US" sz="1200" baseline="0" dirty="0" smtClean="0">
                          <a:solidFill>
                            <a:srgbClr val="000000"/>
                          </a:solidFill>
                        </a:rPr>
                        <a:t> Object</a:t>
                      </a:r>
                      <a:endParaRPr lang="en-US" sz="1200" dirty="0">
                        <a:solidFill>
                          <a:srgbClr val="000000"/>
                        </a:solidFill>
                      </a:endParaRPr>
                    </a:p>
                  </a:txBody>
                  <a:tcPr/>
                </a:tc>
                <a:tc>
                  <a:txBody>
                    <a:bodyPr/>
                    <a:lstStyle/>
                    <a:p>
                      <a:endParaRPr lang="en-US">
                        <a:solidFill>
                          <a:srgbClr val="000000"/>
                        </a:solidFill>
                      </a:endParaRPr>
                    </a:p>
                  </a:txBody>
                  <a:tcPr/>
                </a:tc>
              </a:tr>
              <a:tr h="80053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rPr>
                        <a:t>Smallest</a:t>
                      </a:r>
                      <a:r>
                        <a:rPr lang="en-US" sz="1200" baseline="0" dirty="0" smtClean="0">
                          <a:solidFill>
                            <a:srgbClr val="000000"/>
                          </a:solidFill>
                        </a:rPr>
                        <a:t> Object</a:t>
                      </a:r>
                      <a:endParaRPr lang="en-US" sz="1200" dirty="0" smtClean="0">
                        <a:solidFill>
                          <a:srgbClr val="000000"/>
                        </a:solidFill>
                      </a:endParaRPr>
                    </a:p>
                    <a:p>
                      <a:endParaRPr lang="en-US" dirty="0">
                        <a:solidFill>
                          <a:srgbClr val="000000"/>
                        </a:solidFill>
                      </a:endParaRPr>
                    </a:p>
                  </a:txBody>
                  <a:tcPr/>
                </a:tc>
                <a:tc>
                  <a:txBody>
                    <a:bodyPr/>
                    <a:lstStyle/>
                    <a:p>
                      <a:endParaRPr lang="en-US" dirty="0">
                        <a:solidFill>
                          <a:srgbClr val="000000"/>
                        </a:solidFill>
                      </a:endParaRPr>
                    </a:p>
                  </a:txBody>
                  <a:tcPr/>
                </a:tc>
              </a:tr>
            </a:tbl>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2341543614"/>
              </p:ext>
            </p:extLst>
          </p:nvPr>
        </p:nvGraphicFramePr>
        <p:xfrm>
          <a:off x="5082794" y="274638"/>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dirty="0" smtClean="0"/>
                        <a:t>Object </a:t>
                      </a:r>
                    </a:p>
                    <a:p>
                      <a:pPr algn="ctr"/>
                      <a:r>
                        <a:rPr lang="en-US" sz="2800" dirty="0" smtClean="0"/>
                        <a:t>Name</a:t>
                      </a:r>
                      <a:endParaRPr lang="en-US" sz="2800" dirty="0">
                        <a:solidFill>
                          <a:srgbClr val="000000"/>
                        </a:solidFill>
                      </a:endParaRPr>
                    </a:p>
                  </a:txBody>
                  <a:tcPr/>
                </a:tc>
                <a:tc>
                  <a:txBody>
                    <a:bodyPr/>
                    <a:lstStyle/>
                    <a:p>
                      <a:pPr algn="ctr"/>
                      <a:r>
                        <a:rPr lang="en-US" dirty="0" smtClean="0"/>
                        <a:t>Number</a:t>
                      </a:r>
                      <a:r>
                        <a:rPr lang="en-US" baseline="0" dirty="0" smtClean="0"/>
                        <a:t> of Centimeters Long</a:t>
                      </a:r>
                      <a:endParaRPr lang="en-US" dirty="0">
                        <a:solidFill>
                          <a:srgbClr val="000000"/>
                        </a:solidFill>
                      </a:endParaRPr>
                    </a:p>
                  </a:txBody>
                  <a:tcPr/>
                </a:tc>
              </a:tr>
              <a:tr h="800536">
                <a:tc>
                  <a:txBody>
                    <a:bodyPr/>
                    <a:lstStyle/>
                    <a:p>
                      <a:pPr algn="ctr"/>
                      <a:r>
                        <a:rPr lang="en-US" sz="1200" dirty="0" smtClean="0">
                          <a:solidFill>
                            <a:srgbClr val="000000"/>
                          </a:solidFill>
                        </a:rPr>
                        <a:t>Largest</a:t>
                      </a:r>
                      <a:r>
                        <a:rPr lang="en-US" sz="1200" baseline="0" dirty="0" smtClean="0">
                          <a:solidFill>
                            <a:srgbClr val="000000"/>
                          </a:solidFill>
                        </a:rPr>
                        <a:t> Object</a:t>
                      </a:r>
                      <a:endParaRPr lang="en-US" sz="1200" dirty="0">
                        <a:solidFill>
                          <a:srgbClr val="000000"/>
                        </a:solidFill>
                      </a:endParaRPr>
                    </a:p>
                  </a:txBody>
                  <a:tcPr/>
                </a:tc>
                <a:tc>
                  <a:txBody>
                    <a:bodyPr/>
                    <a:lstStyle/>
                    <a:p>
                      <a:endParaRPr lang="en-US">
                        <a:solidFill>
                          <a:srgbClr val="000000"/>
                        </a:solidFill>
                      </a:endParaRPr>
                    </a:p>
                  </a:txBody>
                  <a:tcPr/>
                </a:tc>
              </a:tr>
              <a:tr h="80053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rPr>
                        <a:t>Smallest</a:t>
                      </a:r>
                      <a:r>
                        <a:rPr lang="en-US" sz="1200" baseline="0" dirty="0" smtClean="0">
                          <a:solidFill>
                            <a:srgbClr val="000000"/>
                          </a:solidFill>
                        </a:rPr>
                        <a:t> Object</a:t>
                      </a:r>
                      <a:endParaRPr lang="en-US" sz="1200" dirty="0" smtClean="0">
                        <a:solidFill>
                          <a:srgbClr val="000000"/>
                        </a:solidFill>
                      </a:endParaRPr>
                    </a:p>
                    <a:p>
                      <a:endParaRPr lang="en-US" dirty="0">
                        <a:solidFill>
                          <a:srgbClr val="000000"/>
                        </a:solidFill>
                      </a:endParaRPr>
                    </a:p>
                  </a:txBody>
                  <a:tcPr/>
                </a:tc>
                <a:tc>
                  <a:txBody>
                    <a:bodyPr/>
                    <a:lstStyle/>
                    <a:p>
                      <a:endParaRPr lang="en-US" dirty="0">
                        <a:solidFill>
                          <a:srgbClr val="000000"/>
                        </a:solidFill>
                      </a:endParaRPr>
                    </a:p>
                  </a:txBody>
                  <a:tcPr/>
                </a:tc>
              </a:tr>
            </a:tbl>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944556039"/>
              </p:ext>
            </p:extLst>
          </p:nvPr>
        </p:nvGraphicFramePr>
        <p:xfrm>
          <a:off x="5082794" y="3608471"/>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b="1" dirty="0" smtClean="0"/>
                        <a:t>Object </a:t>
                      </a:r>
                    </a:p>
                    <a:p>
                      <a:pPr algn="ctr"/>
                      <a:r>
                        <a:rPr lang="en-US" sz="2800" b="1" dirty="0" smtClean="0"/>
                        <a:t>Name</a:t>
                      </a:r>
                      <a:endParaRPr lang="en-US" sz="2800" b="1" dirty="0">
                        <a:solidFill>
                          <a:srgbClr val="000000"/>
                        </a:solidFill>
                      </a:endParaRPr>
                    </a:p>
                  </a:txBody>
                  <a:tcPr/>
                </a:tc>
                <a:tc>
                  <a:txBody>
                    <a:bodyPr/>
                    <a:lstStyle/>
                    <a:p>
                      <a:pPr algn="ctr"/>
                      <a:r>
                        <a:rPr lang="en-US" b="1" dirty="0" smtClean="0"/>
                        <a:t>Number</a:t>
                      </a:r>
                      <a:r>
                        <a:rPr lang="en-US" b="1" baseline="0" dirty="0" smtClean="0"/>
                        <a:t> of Centimeters Long</a:t>
                      </a:r>
                      <a:endParaRPr lang="en-US" b="1" dirty="0">
                        <a:solidFill>
                          <a:srgbClr val="000000"/>
                        </a:solidFill>
                      </a:endParaRPr>
                    </a:p>
                  </a:txBody>
                  <a:tcPr/>
                </a:tc>
              </a:tr>
              <a:tr h="800536">
                <a:tc>
                  <a:txBody>
                    <a:bodyPr/>
                    <a:lstStyle/>
                    <a:p>
                      <a:pPr algn="ctr"/>
                      <a:r>
                        <a:rPr lang="en-US" sz="1200" b="1" dirty="0" smtClean="0">
                          <a:solidFill>
                            <a:srgbClr val="000000"/>
                          </a:solidFill>
                        </a:rPr>
                        <a:t>Largest</a:t>
                      </a:r>
                      <a:r>
                        <a:rPr lang="en-US" sz="1200" b="1" baseline="0" dirty="0" smtClean="0">
                          <a:solidFill>
                            <a:srgbClr val="000000"/>
                          </a:solidFill>
                        </a:rPr>
                        <a:t> Object</a:t>
                      </a:r>
                      <a:endParaRPr lang="en-US" sz="1200" b="1" dirty="0">
                        <a:solidFill>
                          <a:srgbClr val="000000"/>
                        </a:solidFill>
                      </a:endParaRPr>
                    </a:p>
                  </a:txBody>
                  <a:tcPr/>
                </a:tc>
                <a:tc>
                  <a:txBody>
                    <a:bodyPr/>
                    <a:lstStyle/>
                    <a:p>
                      <a:endParaRPr lang="en-US" b="1">
                        <a:solidFill>
                          <a:srgbClr val="000000"/>
                        </a:solidFill>
                      </a:endParaRPr>
                    </a:p>
                  </a:txBody>
                  <a:tcPr/>
                </a:tc>
              </a:tr>
              <a:tr h="80053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smtClean="0">
                          <a:solidFill>
                            <a:srgbClr val="000000"/>
                          </a:solidFill>
                        </a:rPr>
                        <a:t>Smallest</a:t>
                      </a:r>
                      <a:r>
                        <a:rPr lang="en-US" sz="1200" b="1" baseline="0" dirty="0" smtClean="0">
                          <a:solidFill>
                            <a:srgbClr val="000000"/>
                          </a:solidFill>
                        </a:rPr>
                        <a:t> Object</a:t>
                      </a:r>
                      <a:endParaRPr lang="en-US" sz="1200" b="1" dirty="0" smtClean="0">
                        <a:solidFill>
                          <a:srgbClr val="000000"/>
                        </a:solidFill>
                      </a:endParaRPr>
                    </a:p>
                    <a:p>
                      <a:endParaRPr lang="en-US" b="1" dirty="0">
                        <a:solidFill>
                          <a:srgbClr val="000000"/>
                        </a:solidFill>
                      </a:endParaRPr>
                    </a:p>
                  </a:txBody>
                  <a:tcPr/>
                </a:tc>
                <a:tc>
                  <a:txBody>
                    <a:bodyPr/>
                    <a:lstStyle/>
                    <a:p>
                      <a:endParaRPr lang="en-US" b="1" dirty="0">
                        <a:solidFill>
                          <a:srgbClr val="000000"/>
                        </a:solidFill>
                      </a:endParaRPr>
                    </a:p>
                  </a:txBody>
                  <a:tcPr/>
                </a:tc>
              </a:tr>
            </a:tbl>
          </a:graphicData>
        </a:graphic>
      </p:graphicFrame>
      <p:graphicFrame>
        <p:nvGraphicFramePr>
          <p:cNvPr id="8" name="Content Placeholder 3"/>
          <p:cNvGraphicFramePr>
            <a:graphicFrameLocks/>
          </p:cNvGraphicFramePr>
          <p:nvPr>
            <p:extLst>
              <p:ext uri="{D42A27DB-BD31-4B8C-83A1-F6EECF244321}">
                <p14:modId xmlns:p14="http://schemas.microsoft.com/office/powerpoint/2010/main" val="3758075519"/>
              </p:ext>
            </p:extLst>
          </p:nvPr>
        </p:nvGraphicFramePr>
        <p:xfrm>
          <a:off x="457200" y="274638"/>
          <a:ext cx="3604006" cy="2567274"/>
        </p:xfrm>
        <a:graphic>
          <a:graphicData uri="http://schemas.openxmlformats.org/drawingml/2006/table">
            <a:tbl>
              <a:tblPr firstRow="1" bandRow="1">
                <a:tableStyleId>{22838BEF-8BB2-4498-84A7-C5851F593DF1}</a:tableStyleId>
              </a:tblPr>
              <a:tblGrid>
                <a:gridCol w="1802003"/>
                <a:gridCol w="1802003"/>
              </a:tblGrid>
              <a:tr h="966202">
                <a:tc>
                  <a:txBody>
                    <a:bodyPr/>
                    <a:lstStyle/>
                    <a:p>
                      <a:pPr algn="ctr"/>
                      <a:r>
                        <a:rPr lang="en-US" sz="2800" dirty="0" smtClean="0"/>
                        <a:t>Object </a:t>
                      </a:r>
                    </a:p>
                    <a:p>
                      <a:pPr algn="ctr"/>
                      <a:r>
                        <a:rPr lang="en-US" sz="2800" dirty="0" smtClean="0"/>
                        <a:t>Name</a:t>
                      </a:r>
                      <a:endParaRPr lang="en-US" sz="2800" dirty="0">
                        <a:solidFill>
                          <a:srgbClr val="000000"/>
                        </a:solidFill>
                      </a:endParaRPr>
                    </a:p>
                  </a:txBody>
                  <a:tcPr/>
                </a:tc>
                <a:tc>
                  <a:txBody>
                    <a:bodyPr/>
                    <a:lstStyle/>
                    <a:p>
                      <a:pPr algn="ctr"/>
                      <a:r>
                        <a:rPr lang="en-US" dirty="0" smtClean="0"/>
                        <a:t>Number</a:t>
                      </a:r>
                      <a:r>
                        <a:rPr lang="en-US" baseline="0" dirty="0" smtClean="0"/>
                        <a:t> of Centimeters Long</a:t>
                      </a:r>
                      <a:endParaRPr lang="en-US" dirty="0">
                        <a:solidFill>
                          <a:srgbClr val="000000"/>
                        </a:solidFill>
                      </a:endParaRPr>
                    </a:p>
                  </a:txBody>
                  <a:tcPr/>
                </a:tc>
              </a:tr>
              <a:tr h="800536">
                <a:tc>
                  <a:txBody>
                    <a:bodyPr/>
                    <a:lstStyle/>
                    <a:p>
                      <a:pPr algn="ctr"/>
                      <a:r>
                        <a:rPr lang="en-US" sz="1200" dirty="0" smtClean="0">
                          <a:solidFill>
                            <a:srgbClr val="000000"/>
                          </a:solidFill>
                        </a:rPr>
                        <a:t>Largest</a:t>
                      </a:r>
                      <a:r>
                        <a:rPr lang="en-US" sz="1200" baseline="0" dirty="0" smtClean="0">
                          <a:solidFill>
                            <a:srgbClr val="000000"/>
                          </a:solidFill>
                        </a:rPr>
                        <a:t> Object</a:t>
                      </a:r>
                      <a:endParaRPr lang="en-US" sz="1200" dirty="0">
                        <a:solidFill>
                          <a:srgbClr val="000000"/>
                        </a:solidFill>
                      </a:endParaRPr>
                    </a:p>
                  </a:txBody>
                  <a:tcPr/>
                </a:tc>
                <a:tc>
                  <a:txBody>
                    <a:bodyPr/>
                    <a:lstStyle/>
                    <a:p>
                      <a:endParaRPr lang="en-US">
                        <a:solidFill>
                          <a:srgbClr val="000000"/>
                        </a:solidFill>
                      </a:endParaRPr>
                    </a:p>
                  </a:txBody>
                  <a:tcPr/>
                </a:tc>
              </a:tr>
              <a:tr h="800536">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rPr>
                        <a:t>Smallest</a:t>
                      </a:r>
                      <a:r>
                        <a:rPr lang="en-US" sz="1200" baseline="0" dirty="0" smtClean="0">
                          <a:solidFill>
                            <a:srgbClr val="000000"/>
                          </a:solidFill>
                        </a:rPr>
                        <a:t> Object</a:t>
                      </a:r>
                      <a:endParaRPr lang="en-US" sz="1200" dirty="0" smtClean="0">
                        <a:solidFill>
                          <a:srgbClr val="000000"/>
                        </a:solidFill>
                      </a:endParaRPr>
                    </a:p>
                    <a:p>
                      <a:endParaRPr lang="en-US" dirty="0">
                        <a:solidFill>
                          <a:srgbClr val="000000"/>
                        </a:solidFill>
                      </a:endParaRPr>
                    </a:p>
                  </a:txBody>
                  <a:tcPr/>
                </a:tc>
                <a:tc>
                  <a:txBody>
                    <a:bodyPr/>
                    <a:lstStyle/>
                    <a:p>
                      <a:endParaRPr lang="en-US" dirty="0">
                        <a:solidFill>
                          <a:srgbClr val="000000"/>
                        </a:solidFill>
                      </a:endParaRPr>
                    </a:p>
                  </a:txBody>
                  <a:tcPr/>
                </a:tc>
              </a:tr>
            </a:tbl>
          </a:graphicData>
        </a:graphic>
      </p:graphicFrame>
    </p:spTree>
    <p:extLst>
      <p:ext uri="{BB962C8B-B14F-4D97-AF65-F5344CB8AC3E}">
        <p14:creationId xmlns:p14="http://schemas.microsoft.com/office/powerpoint/2010/main" val="33562769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35346" y="1240085"/>
            <a:ext cx="7772400" cy="5285628"/>
          </a:xfrm>
        </p:spPr>
        <p:txBody>
          <a:bodyPr>
            <a:normAutofit/>
          </a:bodyPr>
          <a:lstStyle/>
          <a:p>
            <a:pPr algn="l"/>
            <a:r>
              <a:rPr lang="en-US" dirty="0" smtClean="0">
                <a:solidFill>
                  <a:srgbClr val="000000"/>
                </a:solidFill>
                <a:latin typeface="Kristen ITC" charset="0"/>
              </a:rPr>
              <a:t>1.  Choose an appropriate tool &amp;  </a:t>
            </a:r>
            <a:r>
              <a:rPr lang="en-US" dirty="0" err="1" smtClean="0">
                <a:solidFill>
                  <a:srgbClr val="000000"/>
                </a:solidFill>
                <a:latin typeface="Kristen ITC" charset="0"/>
              </a:rPr>
              <a:t>remeasure</a:t>
            </a:r>
            <a:r>
              <a:rPr lang="en-US" dirty="0" smtClean="0">
                <a:solidFill>
                  <a:srgbClr val="000000"/>
                </a:solidFill>
                <a:latin typeface="Kristen ITC" charset="0"/>
              </a:rPr>
              <a:t> your smallest and largest objects in inches.  </a:t>
            </a:r>
            <a:br>
              <a:rPr lang="en-US" dirty="0" smtClean="0">
                <a:solidFill>
                  <a:srgbClr val="000000"/>
                </a:solidFill>
                <a:latin typeface="Kristen ITC" charset="0"/>
              </a:rPr>
            </a:br>
            <a:r>
              <a:rPr lang="en-US" dirty="0" smtClean="0">
                <a:solidFill>
                  <a:srgbClr val="000000"/>
                </a:solidFill>
                <a:latin typeface="Kristen ITC" charset="0"/>
              </a:rPr>
              <a:t/>
            </a:r>
            <a:br>
              <a:rPr lang="en-US" dirty="0" smtClean="0">
                <a:solidFill>
                  <a:srgbClr val="000000"/>
                </a:solidFill>
                <a:latin typeface="Kristen ITC" charset="0"/>
              </a:rPr>
            </a:br>
            <a:r>
              <a:rPr lang="en-US" dirty="0" smtClean="0">
                <a:solidFill>
                  <a:srgbClr val="000000"/>
                </a:solidFill>
                <a:latin typeface="Kristen ITC" charset="0"/>
              </a:rPr>
              <a:t> 2.  Use the inch measurements to create a subtraction story problem. </a:t>
            </a:r>
            <a:endParaRPr lang="en-US" dirty="0">
              <a:solidFill>
                <a:srgbClr val="000000"/>
              </a:solidFill>
            </a:endParaRPr>
          </a:p>
        </p:txBody>
      </p:sp>
      <p:pic>
        <p:nvPicPr>
          <p:cNvPr id="4" name="Picture 3"/>
          <p:cNvPicPr>
            <a:picLocks noChangeAspect="1"/>
          </p:cNvPicPr>
          <p:nvPr/>
        </p:nvPicPr>
        <p:blipFill>
          <a:blip r:embed="rId2"/>
          <a:stretch>
            <a:fillRect/>
          </a:stretch>
        </p:blipFill>
        <p:spPr>
          <a:xfrm rot="20256291">
            <a:off x="6314801" y="-141631"/>
            <a:ext cx="2076905" cy="1806907"/>
          </a:xfrm>
          <a:prstGeom prst="rect">
            <a:avLst/>
          </a:prstGeom>
        </p:spPr>
      </p:pic>
      <p:sp>
        <p:nvSpPr>
          <p:cNvPr id="5" name="TextBox 4"/>
          <p:cNvSpPr txBox="1"/>
          <p:nvPr/>
        </p:nvSpPr>
        <p:spPr>
          <a:xfrm>
            <a:off x="974827" y="634196"/>
            <a:ext cx="4923207" cy="584776"/>
          </a:xfrm>
          <a:prstGeom prst="rect">
            <a:avLst/>
          </a:prstGeom>
          <a:noFill/>
        </p:spPr>
        <p:txBody>
          <a:bodyPr wrap="square" rtlCol="0">
            <a:spAutoFit/>
          </a:bodyPr>
          <a:lstStyle/>
          <a:p>
            <a:r>
              <a:rPr lang="en-US" sz="3200" dirty="0" smtClean="0">
                <a:solidFill>
                  <a:srgbClr val="000000"/>
                </a:solidFill>
                <a:latin typeface="Apple Chancery"/>
                <a:cs typeface="Apple Chancery"/>
              </a:rPr>
              <a:t>Measuring Activity Part 3</a:t>
            </a:r>
            <a:endParaRPr lang="en-US" sz="3200" dirty="0">
              <a:solidFill>
                <a:srgbClr val="000000"/>
              </a:solidFill>
              <a:latin typeface="Apple Chancery"/>
              <a:cs typeface="Apple Chancery"/>
            </a:endParaRPr>
          </a:p>
        </p:txBody>
      </p:sp>
    </p:spTree>
    <p:extLst>
      <p:ext uri="{BB962C8B-B14F-4D97-AF65-F5344CB8AC3E}">
        <p14:creationId xmlns:p14="http://schemas.microsoft.com/office/powerpoint/2010/main" val="106576335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282</TotalTime>
  <Words>923</Words>
  <Application>Microsoft Macintosh PowerPoint</Application>
  <PresentationFormat>On-screen Show (4:3)</PresentationFormat>
  <Paragraphs>170</Paragraphs>
  <Slides>12</Slides>
  <Notes>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Measuring Penny </vt:lpstr>
      <vt:lpstr>Whole Group</vt:lpstr>
      <vt:lpstr>PowerPoint Presentation</vt:lpstr>
      <vt:lpstr>1.  With a partner, list and measure 5 different classroom objects with dog biscuits.  Record your answers on the measurement chart.   2.  Use the smallest and largest lengths to create a story problem.  </vt:lpstr>
      <vt:lpstr>PowerPoint Presentation</vt:lpstr>
      <vt:lpstr>1.  Choose an appropriate tool &amp;  remeasure your smallest and largest objects in centimeters.     2.  Use the centimeter measurements to create an addition story problem. </vt:lpstr>
      <vt:lpstr>PowerPoint Presentation</vt:lpstr>
      <vt:lpstr>1.  Choose an appropriate tool &amp;  remeasure your smallest and largest objects in inches.     2.  Use the inch measurements to create a subtraction story problem. </vt:lpstr>
      <vt:lpstr>PowerPoint Presentation</vt:lpstr>
      <vt:lpstr>Learning Task…</vt:lpstr>
      <vt:lpstr>PowerPoint Presentation</vt:lpstr>
    </vt:vector>
  </TitlesOfParts>
  <Company>Blountville Elementary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Penny </dc:title>
  <dc:creator>Charity Dowell</dc:creator>
  <cp:lastModifiedBy>Charity Dowell</cp:lastModifiedBy>
  <cp:revision>25</cp:revision>
  <dcterms:created xsi:type="dcterms:W3CDTF">2013-06-18T17:01:55Z</dcterms:created>
  <dcterms:modified xsi:type="dcterms:W3CDTF">2013-06-20T18:18:28Z</dcterms:modified>
</cp:coreProperties>
</file>